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4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77129"/>
  </p:normalViewPr>
  <p:slideViewPr>
    <p:cSldViewPr snapToGrid="0" snapToObjects="1">
      <p:cViewPr varScale="1">
        <p:scale>
          <a:sx n="55" d="100"/>
          <a:sy n="55" d="100"/>
        </p:scale>
        <p:origin x="5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28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have often learned to lean on password habits that are … less than secure. From sharing passwords in an unsecure way, to using weak passwords, to storing passwords in web browsers, all of these can contribute to a potential breach.</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Hawaii EMA case] Sticky notes may not be to blame here, but they certainly leave organizations vulnerable; especially considering that 41% of people write down their passwords.</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good news is, employees want to be part of the solution. According to a recent study conducted on behalf of Dashlane by the Harris Poll, 79% or respondents said they take some personal responsibility for the company’s overall security. So how do you make that happen? By helping them understand their impact, educating them on best practices, and giving them tools to easily improve.</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Dashlane, this is what we do, all day every day. Helping bring secure access to organizations across the globe, removing the burden of security and access, and making employees a bigger part of their organization’s cybersecurity story.</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culture of security starts with great password hygiene and active monitoring of your organization’s progress. Dashlane provides shareable insights that can help you improve.</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business’s password health improves when you’re able to actively measure the strength (or vulnerability) of employee passwords in real time; and when you can understand threats and protect against password related attacks. Password Health Score is a feature that helps you keep your business secure</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what Password Health is. The features shows the number of accounts with weak, reused or compromised passwords; it identifies specific data breaches related to passwords; it helps prioritize accounts that need to change their password; and it makes easy to replace passwords with links to account websites.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Password Health is a win for employees and admins, giving you assurance and visibility into your current password health, your future trendlines, and your real-time progress against goals.</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use the Password Health feature? Here are five ways. [READ SLIDE CONTENT]</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Password Health helps you keep your eyes on your organization, but what about monitoring the dark web?</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introduces themselves, provides welcoming / opening thoughts
Thanks for joining today, we’re looking forward to sharing some insights with you around building a culture of security in your organization using password managers and cybersecurity best practices.
</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Dashlane’s Dark Web Monitoring Feature alerts employees when their information appears on the dark web. They can add up to five email addresses to monitor, and then Dashlane scans billiions of accounts on the dark web to uncover exposed accounts. From there, employees can take action by clicking on button for flagged credential, which takes them to a login page to change their password; Dashlane Generator creates a strong, random password
Dashlane continues to scan dark web for personal or financial info and breaches</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Password Health and Dark Web Monitoring work best together, and they both can actively drive up your organization’s Password Health Score.</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all seriousness, a security culture that engages employees can actually be really refreshing and easy to maintain.</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what’s more, creating a culture of security can be easy. Here are three simple steps to get started.
First, raise awareness! Education is huge, and it can be as simple as sending out an email to employees asking them what to do and explaining why their contribution matters. 
Second, track your progress over time and you’ll be able to see which employees aren’t taking action. From there, you can revise your strategies to engage more and more employees in your cybersecurity efforts.</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blog.dashlane.com</a:t>
            </a:r>
            <a:r>
              <a:rPr lang="en-US" dirty="0"/>
              <a:t>/case-study-</a:t>
            </a:r>
            <a:r>
              <a:rPr lang="en-US" dirty="0" err="1"/>
              <a:t>epromos</a:t>
            </a:r>
            <a:r>
              <a:rPr lang="en-US" dirty="0"/>
              <a:t>/</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lay of the land. As a lot of you must experience, the landscape of cybersecurity is constantly changing.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while better cybersecurity measures are a priority for many organizations, they’re also a barrier to growth. Mostly because keeping up with data privacy and security standards can be a moving target, especially when an organization has accelerated their broader digital transformation efforts.</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Threats from cybercriminals are constant, and for them, passwords are the path of least resistance into an organization’s protected resources. Why break in when you can use a password to get in? Implementing a password manager is a great way to get ahead of this.</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password manager is timely, too: the way we live and work has changed, with more employees working remote or on their personal devices. Our use of shared networks and cloud computing complicates the security issue, not to mention a changing regulatory environment.  But perhaps most importantly, password management makes an employee’s life easier: 63% of employees who admit to circumventing security protocols say they do it to be more effective. A password manager can fix that.</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put, password managers make work safer and easier for employees and for businesses.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Adopting a password manager starts with people, and with bringing employees on-board as guardians of your organization’s security.</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increasingly live one digital identity, moving between personal and professional resources. As a result, they often reuse credentials. This fact isn’t lost on IT: in a recent study, 92% cite their concern about employees reusing personal credentials for work purposes.</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14.png"/><Relationship Id="rId7" Type="http://schemas.openxmlformats.org/officeDocument/2006/relationships/image" Target="../media/image91.png"/><Relationship Id="rId12" Type="http://schemas.openxmlformats.org/officeDocument/2006/relationships/image" Target="../media/image93.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0.svg"/><Relationship Id="rId11" Type="http://schemas.openxmlformats.org/officeDocument/2006/relationships/image" Target="../media/image20.png"/><Relationship Id="rId5" Type="http://schemas.openxmlformats.org/officeDocument/2006/relationships/image" Target="../media/image89.png"/><Relationship Id="rId10" Type="http://schemas.openxmlformats.org/officeDocument/2006/relationships/image" Target="../media/image19.svg"/><Relationship Id="rId4" Type="http://schemas.openxmlformats.org/officeDocument/2006/relationships/image" Target="../media/image84.sv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58.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96.svg"/><Relationship Id="rId4" Type="http://schemas.openxmlformats.org/officeDocument/2006/relationships/image" Target="../media/image94.svg"/><Relationship Id="rId9" Type="http://schemas.openxmlformats.org/officeDocument/2006/relationships/image" Target="../media/image95.png"/></Relationships>
</file>

<file path=ppt/slides/_rels/slide12.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97.png"/><Relationship Id="rId7" Type="http://schemas.openxmlformats.org/officeDocument/2006/relationships/image" Target="../media/image20.png"/><Relationship Id="rId12" Type="http://schemas.openxmlformats.org/officeDocument/2006/relationships/image" Target="../media/image102.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svg"/><Relationship Id="rId11" Type="http://schemas.openxmlformats.org/officeDocument/2006/relationships/image" Target="../media/image101.png"/><Relationship Id="rId5" Type="http://schemas.openxmlformats.org/officeDocument/2006/relationships/image" Target="../media/image18.png"/><Relationship Id="rId10" Type="http://schemas.openxmlformats.org/officeDocument/2006/relationships/image" Target="../media/image100.svg"/><Relationship Id="rId4" Type="http://schemas.openxmlformats.org/officeDocument/2006/relationships/image" Target="../media/image98.svg"/><Relationship Id="rId9" Type="http://schemas.openxmlformats.org/officeDocument/2006/relationships/image" Target="../media/image99.png"/></Relationships>
</file>

<file path=ppt/slides/_rels/slide13.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93.svg"/><Relationship Id="rId3" Type="http://schemas.openxmlformats.org/officeDocument/2006/relationships/image" Target="../media/image14.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20.png"/><Relationship Id="rId2" Type="http://schemas.openxmlformats.org/officeDocument/2006/relationships/notesSlide" Target="../notesSlides/notesSlide13.xml"/><Relationship Id="rId16" Type="http://schemas.openxmlformats.org/officeDocument/2006/relationships/image" Target="../media/image19.svg"/><Relationship Id="rId1" Type="http://schemas.openxmlformats.org/officeDocument/2006/relationships/slideLayout" Target="../slideLayouts/slideLayout1.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8.png"/><Relationship Id="rId10" Type="http://schemas.openxmlformats.org/officeDocument/2006/relationships/image" Target="../media/image108.svg"/><Relationship Id="rId4" Type="http://schemas.openxmlformats.org/officeDocument/2006/relationships/image" Target="../media/image84.svg"/><Relationship Id="rId9" Type="http://schemas.openxmlformats.org/officeDocument/2006/relationships/image" Target="../media/image107.png"/><Relationship Id="rId14" Type="http://schemas.openxmlformats.org/officeDocument/2006/relationships/image" Target="../media/image112.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116.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115.png"/><Relationship Id="rId5" Type="http://schemas.openxmlformats.org/officeDocument/2006/relationships/image" Target="../media/image16.png"/><Relationship Id="rId10" Type="http://schemas.openxmlformats.org/officeDocument/2006/relationships/image" Target="../media/image93.svg"/><Relationship Id="rId4" Type="http://schemas.openxmlformats.org/officeDocument/2006/relationships/image" Target="../media/image84.sv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119.jpeg"/><Relationship Id="rId3" Type="http://schemas.openxmlformats.org/officeDocument/2006/relationships/image" Target="../media/image14.png"/><Relationship Id="rId7" Type="http://schemas.openxmlformats.org/officeDocument/2006/relationships/image" Target="../media/image20.png"/><Relationship Id="rId12" Type="http://schemas.openxmlformats.org/officeDocument/2006/relationships/image" Target="../media/image17.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svg"/><Relationship Id="rId11" Type="http://schemas.openxmlformats.org/officeDocument/2006/relationships/image" Target="../media/image16.png"/><Relationship Id="rId5" Type="http://schemas.openxmlformats.org/officeDocument/2006/relationships/image" Target="../media/image18.png"/><Relationship Id="rId10" Type="http://schemas.openxmlformats.org/officeDocument/2006/relationships/image" Target="../media/image118.svg"/><Relationship Id="rId4" Type="http://schemas.openxmlformats.org/officeDocument/2006/relationships/image" Target="../media/image84.svg"/><Relationship Id="rId9" Type="http://schemas.openxmlformats.org/officeDocument/2006/relationships/image" Target="../media/image117.png"/></Relationships>
</file>

<file path=ppt/slides/_rels/slide17.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122.png"/><Relationship Id="rId18" Type="http://schemas.openxmlformats.org/officeDocument/2006/relationships/image" Target="../media/image127.svg"/><Relationship Id="rId3" Type="http://schemas.openxmlformats.org/officeDocument/2006/relationships/image" Target="../media/image14.png"/><Relationship Id="rId21" Type="http://schemas.openxmlformats.org/officeDocument/2006/relationships/image" Target="../media/image130.png"/><Relationship Id="rId7" Type="http://schemas.openxmlformats.org/officeDocument/2006/relationships/image" Target="../media/image20.png"/><Relationship Id="rId12" Type="http://schemas.openxmlformats.org/officeDocument/2006/relationships/image" Target="../media/image121.svg"/><Relationship Id="rId17" Type="http://schemas.openxmlformats.org/officeDocument/2006/relationships/image" Target="../media/image126.png"/><Relationship Id="rId2" Type="http://schemas.openxmlformats.org/officeDocument/2006/relationships/notesSlide" Target="../notesSlides/notesSlide17.xml"/><Relationship Id="rId16" Type="http://schemas.openxmlformats.org/officeDocument/2006/relationships/image" Target="../media/image125.svg"/><Relationship Id="rId20" Type="http://schemas.openxmlformats.org/officeDocument/2006/relationships/image" Target="../media/image129.svg"/><Relationship Id="rId1" Type="http://schemas.openxmlformats.org/officeDocument/2006/relationships/slideLayout" Target="../slideLayouts/slideLayout1.xml"/><Relationship Id="rId6" Type="http://schemas.openxmlformats.org/officeDocument/2006/relationships/image" Target="../media/image19.svg"/><Relationship Id="rId11" Type="http://schemas.openxmlformats.org/officeDocument/2006/relationships/image" Target="../media/image120.png"/><Relationship Id="rId5" Type="http://schemas.openxmlformats.org/officeDocument/2006/relationships/image" Target="../media/image18.png"/><Relationship Id="rId15" Type="http://schemas.openxmlformats.org/officeDocument/2006/relationships/image" Target="../media/image124.png"/><Relationship Id="rId10" Type="http://schemas.openxmlformats.org/officeDocument/2006/relationships/image" Target="../media/image17.svg"/><Relationship Id="rId19" Type="http://schemas.openxmlformats.org/officeDocument/2006/relationships/image" Target="../media/image128.png"/><Relationship Id="rId4" Type="http://schemas.openxmlformats.org/officeDocument/2006/relationships/image" Target="../media/image84.svg"/><Relationship Id="rId9" Type="http://schemas.openxmlformats.org/officeDocument/2006/relationships/image" Target="../media/image16.png"/><Relationship Id="rId14" Type="http://schemas.openxmlformats.org/officeDocument/2006/relationships/image" Target="../media/image123.svg"/><Relationship Id="rId22" Type="http://schemas.openxmlformats.org/officeDocument/2006/relationships/image" Target="../media/image131.svg"/></Relationships>
</file>

<file path=ppt/slides/_rels/slide18.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58.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134.svg"/><Relationship Id="rId4" Type="http://schemas.openxmlformats.org/officeDocument/2006/relationships/image" Target="../media/image132.svg"/><Relationship Id="rId9" Type="http://schemas.openxmlformats.org/officeDocument/2006/relationships/image" Target="../media/image13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9.svg"/><Relationship Id="rId12"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137.svg"/><Relationship Id="rId5" Type="http://schemas.openxmlformats.org/officeDocument/2006/relationships/image" Target="../media/image135.jpeg"/><Relationship Id="rId10" Type="http://schemas.openxmlformats.org/officeDocument/2006/relationships/image" Target="../media/image117.png"/><Relationship Id="rId4" Type="http://schemas.openxmlformats.org/officeDocument/2006/relationships/image" Target="../media/image84.svg"/><Relationship Id="rId9" Type="http://schemas.openxmlformats.org/officeDocument/2006/relationships/image" Target="../media/image136.svg"/></Relationships>
</file>

<file path=ppt/slides/_rels/slide2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40.png"/><Relationship Id="rId18" Type="http://schemas.openxmlformats.org/officeDocument/2006/relationships/image" Target="../media/image145.svg"/><Relationship Id="rId3" Type="http://schemas.openxmlformats.org/officeDocument/2006/relationships/image" Target="../media/image58.png"/><Relationship Id="rId7" Type="http://schemas.openxmlformats.org/officeDocument/2006/relationships/image" Target="../media/image18.png"/><Relationship Id="rId12" Type="http://schemas.openxmlformats.org/officeDocument/2006/relationships/image" Target="../media/image139.svg"/><Relationship Id="rId17" Type="http://schemas.openxmlformats.org/officeDocument/2006/relationships/image" Target="../media/image144.png"/><Relationship Id="rId2" Type="http://schemas.openxmlformats.org/officeDocument/2006/relationships/notesSlide" Target="../notesSlides/notesSlide21.xml"/><Relationship Id="rId16" Type="http://schemas.openxmlformats.org/officeDocument/2006/relationships/image" Target="../media/image143.svg"/><Relationship Id="rId20" Type="http://schemas.openxmlformats.org/officeDocument/2006/relationships/image" Target="../media/image147.svg"/><Relationship Id="rId1" Type="http://schemas.openxmlformats.org/officeDocument/2006/relationships/slideLayout" Target="../slideLayouts/slideLayout1.xml"/><Relationship Id="rId6" Type="http://schemas.openxmlformats.org/officeDocument/2006/relationships/image" Target="../media/image134.svg"/><Relationship Id="rId11" Type="http://schemas.openxmlformats.org/officeDocument/2006/relationships/image" Target="../media/image138.png"/><Relationship Id="rId5" Type="http://schemas.openxmlformats.org/officeDocument/2006/relationships/image" Target="../media/image133.png"/><Relationship Id="rId15" Type="http://schemas.openxmlformats.org/officeDocument/2006/relationships/image" Target="../media/image142.png"/><Relationship Id="rId10" Type="http://schemas.openxmlformats.org/officeDocument/2006/relationships/image" Target="../media/image136.svg"/><Relationship Id="rId19" Type="http://schemas.openxmlformats.org/officeDocument/2006/relationships/image" Target="../media/image146.png"/><Relationship Id="rId4" Type="http://schemas.openxmlformats.org/officeDocument/2006/relationships/image" Target="../media/image132.svg"/><Relationship Id="rId9" Type="http://schemas.openxmlformats.org/officeDocument/2006/relationships/image" Target="../media/image20.png"/><Relationship Id="rId14" Type="http://schemas.openxmlformats.org/officeDocument/2006/relationships/image" Target="../media/image141.sv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9.svg"/><Relationship Id="rId5" Type="http://schemas.openxmlformats.org/officeDocument/2006/relationships/image" Target="../media/image148.png"/><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8" Type="http://schemas.openxmlformats.org/officeDocument/2006/relationships/image" Target="../media/image134.svg"/><Relationship Id="rId3" Type="http://schemas.openxmlformats.org/officeDocument/2006/relationships/image" Target="../media/image58.png"/><Relationship Id="rId7" Type="http://schemas.openxmlformats.org/officeDocument/2006/relationships/image" Target="../media/image133.png"/><Relationship Id="rId12" Type="http://schemas.openxmlformats.org/officeDocument/2006/relationships/image" Target="../media/image136.sv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1.svg"/><Relationship Id="rId11" Type="http://schemas.openxmlformats.org/officeDocument/2006/relationships/image" Target="../media/image20.png"/><Relationship Id="rId5" Type="http://schemas.openxmlformats.org/officeDocument/2006/relationships/image" Target="../media/image150.png"/><Relationship Id="rId10" Type="http://schemas.openxmlformats.org/officeDocument/2006/relationships/image" Target="../media/image19.svg"/><Relationship Id="rId4" Type="http://schemas.openxmlformats.org/officeDocument/2006/relationships/image" Target="../media/image132.sv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33.png"/><Relationship Id="rId3" Type="http://schemas.openxmlformats.org/officeDocument/2006/relationships/image" Target="../media/image103.png"/><Relationship Id="rId7" Type="http://schemas.openxmlformats.org/officeDocument/2006/relationships/image" Target="../media/image18.png"/><Relationship Id="rId12" Type="http://schemas.openxmlformats.org/officeDocument/2006/relationships/image" Target="../media/image155.sv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53.svg"/><Relationship Id="rId11" Type="http://schemas.openxmlformats.org/officeDocument/2006/relationships/image" Target="../media/image154.png"/><Relationship Id="rId5" Type="http://schemas.openxmlformats.org/officeDocument/2006/relationships/image" Target="../media/image152.png"/><Relationship Id="rId10" Type="http://schemas.openxmlformats.org/officeDocument/2006/relationships/image" Target="../media/image136.svg"/><Relationship Id="rId4" Type="http://schemas.openxmlformats.org/officeDocument/2006/relationships/image" Target="../media/image104.svg"/><Relationship Id="rId9" Type="http://schemas.openxmlformats.org/officeDocument/2006/relationships/image" Target="../media/image20.png"/><Relationship Id="rId14" Type="http://schemas.openxmlformats.org/officeDocument/2006/relationships/image" Target="../media/image134.svg"/></Relationships>
</file>

<file path=ppt/slides/_rels/slide25.xml.rels><?xml version="1.0" encoding="UTF-8" standalone="yes"?>
<Relationships xmlns="http://schemas.openxmlformats.org/package/2006/relationships"><Relationship Id="rId8" Type="http://schemas.openxmlformats.org/officeDocument/2006/relationships/image" Target="../media/image155.svg"/><Relationship Id="rId13" Type="http://schemas.openxmlformats.org/officeDocument/2006/relationships/image" Target="../media/image133.png"/><Relationship Id="rId3" Type="http://schemas.openxmlformats.org/officeDocument/2006/relationships/image" Target="../media/image103.png"/><Relationship Id="rId7" Type="http://schemas.openxmlformats.org/officeDocument/2006/relationships/image" Target="../media/image154.png"/><Relationship Id="rId12" Type="http://schemas.openxmlformats.org/officeDocument/2006/relationships/image" Target="../media/image136.sv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53.svg"/><Relationship Id="rId11" Type="http://schemas.openxmlformats.org/officeDocument/2006/relationships/image" Target="../media/image20.png"/><Relationship Id="rId5" Type="http://schemas.openxmlformats.org/officeDocument/2006/relationships/image" Target="../media/image152.png"/><Relationship Id="rId10" Type="http://schemas.openxmlformats.org/officeDocument/2006/relationships/image" Target="../media/image19.svg"/><Relationship Id="rId4" Type="http://schemas.openxmlformats.org/officeDocument/2006/relationships/image" Target="../media/image104.svg"/><Relationship Id="rId9" Type="http://schemas.openxmlformats.org/officeDocument/2006/relationships/image" Target="../media/image18.png"/><Relationship Id="rId14" Type="http://schemas.openxmlformats.org/officeDocument/2006/relationships/image" Target="../media/image134.svg"/></Relationships>
</file>

<file path=ppt/slides/_rels/slide26.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4.png"/><Relationship Id="rId7" Type="http://schemas.openxmlformats.org/officeDocument/2006/relationships/image" Target="../media/image157.sv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56.png"/><Relationship Id="rId11" Type="http://schemas.openxmlformats.org/officeDocument/2006/relationships/image" Target="../media/image161.svg"/><Relationship Id="rId5" Type="http://schemas.openxmlformats.org/officeDocument/2006/relationships/image" Target="../media/image15.svg"/><Relationship Id="rId10" Type="http://schemas.openxmlformats.org/officeDocument/2006/relationships/image" Target="../media/image160.png"/><Relationship Id="rId4" Type="http://schemas.openxmlformats.org/officeDocument/2006/relationships/image" Target="../media/image84.svg"/><Relationship Id="rId9" Type="http://schemas.openxmlformats.org/officeDocument/2006/relationships/image" Target="../media/image159.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64.svg"/><Relationship Id="rId5" Type="http://schemas.openxmlformats.org/officeDocument/2006/relationships/image" Target="../media/image163.png"/><Relationship Id="rId4" Type="http://schemas.openxmlformats.org/officeDocument/2006/relationships/image" Target="../media/image162.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svg"/><Relationship Id="rId26" Type="http://schemas.openxmlformats.org/officeDocument/2006/relationships/image" Target="../media/image37.svg"/><Relationship Id="rId39" Type="http://schemas.openxmlformats.org/officeDocument/2006/relationships/image" Target="../media/image50.png"/><Relationship Id="rId21" Type="http://schemas.openxmlformats.org/officeDocument/2006/relationships/image" Target="../media/image32.png"/><Relationship Id="rId34" Type="http://schemas.openxmlformats.org/officeDocument/2006/relationships/image" Target="../media/image45.svg"/><Relationship Id="rId42" Type="http://schemas.openxmlformats.org/officeDocument/2006/relationships/image" Target="../media/image53.svg"/><Relationship Id="rId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27.svg"/><Relationship Id="rId29"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22.png"/><Relationship Id="rId24" Type="http://schemas.openxmlformats.org/officeDocument/2006/relationships/image" Target="../media/image35.svg"/><Relationship Id="rId32" Type="http://schemas.openxmlformats.org/officeDocument/2006/relationships/image" Target="../media/image43.svg"/><Relationship Id="rId37" Type="http://schemas.openxmlformats.org/officeDocument/2006/relationships/image" Target="../media/image48.png"/><Relationship Id="rId40" Type="http://schemas.openxmlformats.org/officeDocument/2006/relationships/image" Target="../media/image51.svg"/><Relationship Id="rId45" Type="http://schemas.openxmlformats.org/officeDocument/2006/relationships/image" Target="../media/image56.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svg"/><Relationship Id="rId36" Type="http://schemas.openxmlformats.org/officeDocument/2006/relationships/image" Target="../media/image47.svg"/><Relationship Id="rId10" Type="http://schemas.openxmlformats.org/officeDocument/2006/relationships/image" Target="../media/image21.svg"/><Relationship Id="rId19" Type="http://schemas.openxmlformats.org/officeDocument/2006/relationships/image" Target="../media/image30.png"/><Relationship Id="rId31" Type="http://schemas.openxmlformats.org/officeDocument/2006/relationships/image" Target="../media/image42.png"/><Relationship Id="rId44" Type="http://schemas.openxmlformats.org/officeDocument/2006/relationships/image" Target="../media/image55.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 Id="rId27" Type="http://schemas.openxmlformats.org/officeDocument/2006/relationships/image" Target="../media/image38.png"/><Relationship Id="rId30" Type="http://schemas.openxmlformats.org/officeDocument/2006/relationships/image" Target="../media/image41.svg"/><Relationship Id="rId35" Type="http://schemas.openxmlformats.org/officeDocument/2006/relationships/image" Target="../media/image46.png"/><Relationship Id="rId43" Type="http://schemas.openxmlformats.org/officeDocument/2006/relationships/image" Target="../media/image54.png"/><Relationship Id="rId8" Type="http://schemas.openxmlformats.org/officeDocument/2006/relationships/image" Target="../media/image19.svg"/><Relationship Id="rId3" Type="http://schemas.openxmlformats.org/officeDocument/2006/relationships/image" Target="../media/image14.png"/><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svg"/><Relationship Id="rId46" Type="http://schemas.openxmlformats.org/officeDocument/2006/relationships/image" Target="../media/image57.svg"/><Relationship Id="rId20" Type="http://schemas.openxmlformats.org/officeDocument/2006/relationships/image" Target="../media/image31.svg"/><Relationship Id="rId41" Type="http://schemas.openxmlformats.org/officeDocument/2006/relationships/image" Target="../media/image52.png"/></Relationships>
</file>

<file path=ppt/slides/_rels/slide5.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8.png"/><Relationship Id="rId7" Type="http://schemas.openxmlformats.org/officeDocument/2006/relationships/image" Target="../media/image60.png"/><Relationship Id="rId12"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svg"/><Relationship Id="rId11" Type="http://schemas.openxmlformats.org/officeDocument/2006/relationships/image" Target="../media/image16.png"/><Relationship Id="rId5" Type="http://schemas.openxmlformats.org/officeDocument/2006/relationships/image" Target="../media/image18.png"/><Relationship Id="rId10" Type="http://schemas.openxmlformats.org/officeDocument/2006/relationships/image" Target="../media/image21.svg"/><Relationship Id="rId4" Type="http://schemas.openxmlformats.org/officeDocument/2006/relationships/image" Target="../media/image59.sv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68.png"/><Relationship Id="rId18" Type="http://schemas.openxmlformats.org/officeDocument/2006/relationships/image" Target="../media/image73.svg"/><Relationship Id="rId3" Type="http://schemas.openxmlformats.org/officeDocument/2006/relationships/image" Target="../media/image62.png"/><Relationship Id="rId7" Type="http://schemas.openxmlformats.org/officeDocument/2006/relationships/image" Target="../media/image64.png"/><Relationship Id="rId12" Type="http://schemas.openxmlformats.org/officeDocument/2006/relationships/image" Target="../media/image67.svg"/><Relationship Id="rId17" Type="http://schemas.openxmlformats.org/officeDocument/2006/relationships/image" Target="../media/image72.png"/><Relationship Id="rId2" Type="http://schemas.openxmlformats.org/officeDocument/2006/relationships/notesSlide" Target="../notesSlides/notesSlide6.xml"/><Relationship Id="rId16" Type="http://schemas.openxmlformats.org/officeDocument/2006/relationships/image" Target="../media/image71.svg"/><Relationship Id="rId20" Type="http://schemas.openxmlformats.org/officeDocument/2006/relationships/image" Target="../media/image75.svg"/><Relationship Id="rId1" Type="http://schemas.openxmlformats.org/officeDocument/2006/relationships/slideLayout" Target="../slideLayouts/slideLayout1.xml"/><Relationship Id="rId6" Type="http://schemas.openxmlformats.org/officeDocument/2006/relationships/image" Target="../media/image19.svg"/><Relationship Id="rId11" Type="http://schemas.openxmlformats.org/officeDocument/2006/relationships/image" Target="../media/image66.png"/><Relationship Id="rId5" Type="http://schemas.openxmlformats.org/officeDocument/2006/relationships/image" Target="../media/image18.png"/><Relationship Id="rId15" Type="http://schemas.openxmlformats.org/officeDocument/2006/relationships/image" Target="../media/image70.png"/><Relationship Id="rId10" Type="http://schemas.openxmlformats.org/officeDocument/2006/relationships/image" Target="../media/image21.svg"/><Relationship Id="rId19" Type="http://schemas.openxmlformats.org/officeDocument/2006/relationships/image" Target="../media/image74.png"/><Relationship Id="rId4" Type="http://schemas.openxmlformats.org/officeDocument/2006/relationships/image" Target="../media/image63.svg"/><Relationship Id="rId9" Type="http://schemas.openxmlformats.org/officeDocument/2006/relationships/image" Target="../media/image20.png"/><Relationship Id="rId14" Type="http://schemas.openxmlformats.org/officeDocument/2006/relationships/image" Target="../media/image69.svg"/></Relationships>
</file>

<file path=ppt/slides/_rels/slide7.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81.png"/><Relationship Id="rId3" Type="http://schemas.openxmlformats.org/officeDocument/2006/relationships/image" Target="../media/image14.png"/><Relationship Id="rId7" Type="http://schemas.openxmlformats.org/officeDocument/2006/relationships/image" Target="../media/image20.png"/><Relationship Id="rId12" Type="http://schemas.openxmlformats.org/officeDocument/2006/relationships/image" Target="../media/image80.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svg"/><Relationship Id="rId11" Type="http://schemas.openxmlformats.org/officeDocument/2006/relationships/image" Target="../media/image79.png"/><Relationship Id="rId5" Type="http://schemas.openxmlformats.org/officeDocument/2006/relationships/image" Target="../media/image18.png"/><Relationship Id="rId10" Type="http://schemas.openxmlformats.org/officeDocument/2006/relationships/image" Target="../media/image78.svg"/><Relationship Id="rId4" Type="http://schemas.openxmlformats.org/officeDocument/2006/relationships/image" Target="../media/image15.svg"/><Relationship Id="rId9" Type="http://schemas.openxmlformats.org/officeDocument/2006/relationships/image" Target="../media/image77.png"/><Relationship Id="rId14" Type="http://schemas.openxmlformats.org/officeDocument/2006/relationships/image" Target="../media/image82.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3.sv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88.svg"/><Relationship Id="rId13"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87.png"/><Relationship Id="rId12" Type="http://schemas.openxmlformats.org/officeDocument/2006/relationships/image" Target="../media/image76.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6.svg"/><Relationship Id="rId11" Type="http://schemas.openxmlformats.org/officeDocument/2006/relationships/image" Target="../media/image20.png"/><Relationship Id="rId5" Type="http://schemas.openxmlformats.org/officeDocument/2006/relationships/image" Target="../media/image85.png"/><Relationship Id="rId10" Type="http://schemas.openxmlformats.org/officeDocument/2006/relationships/image" Target="../media/image19.svg"/><Relationship Id="rId4" Type="http://schemas.openxmlformats.org/officeDocument/2006/relationships/image" Target="../media/image84.svg"/><Relationship Id="rId9" Type="http://schemas.openxmlformats.org/officeDocument/2006/relationships/image" Target="../media/image18.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3" name="Object 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285875" y="1133475"/>
            <a:ext cx="2476500" cy="666750"/>
          </a:xfrm>
          <a:prstGeom prst="rect">
            <a:avLst/>
          </a:prstGeom>
        </p:spPr>
      </p:pic>
      <p:sp>
        <p:nvSpPr>
          <p:cNvPr id="4" name="Object3"/>
          <p:cNvSpPr/>
          <p:nvPr/>
        </p:nvSpPr>
        <p:spPr>
          <a:xfrm>
            <a:off x="1285875" y="3343275"/>
            <a:ext cx="16383000" cy="3971925"/>
          </a:xfrm>
          <a:prstGeom prst="rect">
            <a:avLst/>
          </a:prstGeom>
          <a:noFill/>
          <a:ln/>
        </p:spPr>
        <p:txBody>
          <a:bodyPr wrap="square" lIns="0" tIns="0" rIns="0" bIns="0" rtlCol="0" anchor="t"/>
          <a:lstStyle/>
          <a:p>
            <a:pPr algn="l">
              <a:lnSpc>
                <a:spcPts val="10725"/>
              </a:lnSpc>
            </a:pPr>
            <a:r>
              <a:rPr lang="en-US" sz="9150" b="1" i="0" dirty="0">
                <a:solidFill>
                  <a:srgbClr val="0D4442"/>
                </a:solidFill>
                <a:latin typeface="GT Walsheim Pro Bold" pitchFamily="34" charset="0"/>
                <a:ea typeface="GT Walsheim Pro Bold" pitchFamily="34" charset="-122"/>
                <a:cs typeface="GT Walsheim Pro Bold" pitchFamily="34" charset="-120"/>
              </a:rPr>
              <a:t>CREATING A SECURITY CULTURE TOGETHER</a:t>
            </a:r>
            <a:br>
              <a:rPr dirty="0">
                <a:solidFill>
                  <a:srgbClr val="0D4442"/>
                </a:solidFill>
              </a:rPr>
            </a:br>
            <a:r>
              <a:rPr lang="en-US" sz="9150" b="1" i="0" dirty="0">
                <a:solidFill>
                  <a:srgbClr val="0D4442"/>
                </a:solidFill>
                <a:latin typeface="GT Walsheim Pro Bold" pitchFamily="34" charset="0"/>
                <a:ea typeface="GT Walsheim Pro Bold" pitchFamily="34" charset="-122"/>
                <a:cs typeface="GT Walsheim Pro Bold" pitchFamily="34" charset="-120"/>
              </a:rPr>
              <a:t>WITH DASHLANE</a:t>
            </a:r>
            <a:endParaRPr lang="en-US" sz="9150" dirty="0">
              <a:solidFill>
                <a:srgbClr val="0D4442"/>
              </a:solidFill>
            </a:endParaRPr>
          </a:p>
        </p:txBody>
      </p:sp>
      <p:sp>
        <p:nvSpPr>
          <p:cNvPr id="5" name="Object4"/>
          <p:cNvSpPr/>
          <p:nvPr/>
        </p:nvSpPr>
        <p:spPr>
          <a:xfrm>
            <a:off x="1333500" y="8153400"/>
            <a:ext cx="2476500" cy="504825"/>
          </a:xfrm>
          <a:prstGeom prst="rect">
            <a:avLst/>
          </a:prstGeom>
          <a:noFill/>
          <a:ln/>
        </p:spPr>
        <p:txBody>
          <a:bodyPr wrap="square" lIns="0" tIns="0" rIns="0" bIns="0" rtlCol="0" anchor="t"/>
          <a:lstStyle/>
          <a:p>
            <a:pPr algn="l">
              <a:lnSpc>
                <a:spcPts val="3960"/>
              </a:lnSpc>
            </a:pPr>
            <a:r>
              <a:rPr lang="en-US" sz="3600" b="1" i="0" dirty="0">
                <a:solidFill>
                  <a:srgbClr val="FFF4EF"/>
                </a:solidFill>
                <a:latin typeface="GT Walsheim Pro Bold" pitchFamily="34" charset="0"/>
                <a:ea typeface="GT Walsheim Pro Bold" pitchFamily="34" charset="-122"/>
                <a:cs typeface="GT Walsheim Pro Bold" pitchFamily="34" charset="-120"/>
              </a:rPr>
              <a:t>05.24.2021</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30705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1830705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391650" y="3429000"/>
            <a:ext cx="8191500" cy="335280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0" y="0"/>
            <a:ext cx="647700" cy="10306050"/>
          </a:xfrm>
          <a:prstGeom prst="rect">
            <a:avLst/>
          </a:prstGeom>
        </p:spPr>
      </p:pic>
      <p:pic>
        <p:nvPicPr>
          <p:cNvPr id="7" name="Object 6"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9550" y="8810625"/>
            <a:ext cx="209550" cy="1219200"/>
          </a:xfrm>
          <a:prstGeom prst="rect">
            <a:avLst/>
          </a:prstGeom>
        </p:spPr>
      </p:pic>
      <p:sp>
        <p:nvSpPr>
          <p:cNvPr id="8" name="Object7"/>
          <p:cNvSpPr/>
          <p:nvPr/>
        </p:nvSpPr>
        <p:spPr>
          <a:xfrm>
            <a:off x="9972675" y="3429000"/>
            <a:ext cx="6219825" cy="1771650"/>
          </a:xfrm>
          <a:prstGeom prst="rect">
            <a:avLst/>
          </a:prstGeom>
          <a:noFill/>
          <a:ln/>
        </p:spPr>
        <p:txBody>
          <a:bodyPr wrap="square" lIns="0" tIns="0" rIns="0" bIns="0" rtlCol="0" anchor="t"/>
          <a:lstStyle/>
          <a:p>
            <a:pPr algn="l">
              <a:lnSpc>
                <a:spcPts val="4140"/>
              </a:lnSpc>
            </a:pPr>
            <a:r>
              <a:rPr lang="en-US" sz="3450" b="1" i="0" kern="0" spc="-75" dirty="0">
                <a:solidFill>
                  <a:srgbClr val="0E6476"/>
                </a:solidFill>
                <a:latin typeface="GT Walsheim Pro Bold" pitchFamily="34" charset="0"/>
                <a:ea typeface="GT Walsheim Pro Bold" pitchFamily="34" charset="-122"/>
                <a:cs typeface="GT Walsheim Pro Bold" pitchFamily="34" charset="-120"/>
              </a:rPr>
              <a:t>Sharing among colleagues in unsecure ways</a:t>
            </a:r>
            <a:endParaRPr lang="en-US" sz="3450" dirty="0"/>
          </a:p>
        </p:txBody>
      </p:sp>
      <p:sp>
        <p:nvSpPr>
          <p:cNvPr id="9" name="Object8"/>
          <p:cNvSpPr/>
          <p:nvPr/>
        </p:nvSpPr>
        <p:spPr>
          <a:xfrm>
            <a:off x="9953625" y="6238875"/>
            <a:ext cx="7153275" cy="533400"/>
          </a:xfrm>
          <a:prstGeom prst="rect">
            <a:avLst/>
          </a:prstGeom>
          <a:noFill/>
          <a:ln/>
        </p:spPr>
        <p:txBody>
          <a:bodyPr wrap="square" lIns="0" tIns="0" rIns="0" bIns="0" rtlCol="0" anchor="t"/>
          <a:lstStyle/>
          <a:p>
            <a:pPr algn="l">
              <a:lnSpc>
                <a:spcPts val="5175"/>
              </a:lnSpc>
            </a:pPr>
            <a:r>
              <a:rPr lang="en-US" sz="3450" b="1" i="0" kern="0" spc="-75" dirty="0">
                <a:solidFill>
                  <a:srgbClr val="0E6476"/>
                </a:solidFill>
                <a:latin typeface="GT Walsheim Pro Bold" pitchFamily="34" charset="0"/>
                <a:ea typeface="GT Walsheim Pro Bold" pitchFamily="34" charset="-122"/>
                <a:cs typeface="GT Walsheim Pro Bold" pitchFamily="34" charset="-120"/>
              </a:rPr>
              <a:t>Storing passwords in web browsers</a:t>
            </a:r>
            <a:endParaRPr lang="en-US" sz="3450" dirty="0"/>
          </a:p>
        </p:txBody>
      </p:sp>
      <p:sp>
        <p:nvSpPr>
          <p:cNvPr id="10" name="Object9"/>
          <p:cNvSpPr/>
          <p:nvPr/>
        </p:nvSpPr>
        <p:spPr>
          <a:xfrm>
            <a:off x="9972675" y="5076825"/>
            <a:ext cx="7629525" cy="476250"/>
          </a:xfrm>
          <a:prstGeom prst="rect">
            <a:avLst/>
          </a:prstGeom>
          <a:noFill/>
          <a:ln/>
        </p:spPr>
        <p:txBody>
          <a:bodyPr wrap="square" lIns="0" tIns="0" rIns="0" bIns="0" rtlCol="0" anchor="t"/>
          <a:lstStyle/>
          <a:p>
            <a:pPr algn="l">
              <a:lnSpc>
                <a:spcPts val="5175"/>
              </a:lnSpc>
            </a:pPr>
            <a:r>
              <a:rPr lang="en-US" sz="3450" b="1" i="0" kern="0" spc="-75" dirty="0">
                <a:solidFill>
                  <a:srgbClr val="0E6476"/>
                </a:solidFill>
                <a:latin typeface="GT Walsheim Pro Bold" pitchFamily="34" charset="0"/>
                <a:ea typeface="GT Walsheim Pro Bold" pitchFamily="34" charset="-122"/>
                <a:cs typeface="GT Walsheim Pro Bold" pitchFamily="34" charset="-120"/>
              </a:rPr>
              <a:t>Using weak, easy-to-hack passwords</a:t>
            </a:r>
            <a:endParaRPr lang="en-US" sz="3450" dirty="0"/>
          </a:p>
        </p:txBody>
      </p:sp>
      <p:sp>
        <p:nvSpPr>
          <p:cNvPr id="11" name="Object10"/>
          <p:cNvSpPr/>
          <p:nvPr/>
        </p:nvSpPr>
        <p:spPr>
          <a:xfrm>
            <a:off x="1647825" y="3162300"/>
            <a:ext cx="7772400" cy="3962400"/>
          </a:xfrm>
          <a:prstGeom prst="rect">
            <a:avLst/>
          </a:prstGeom>
          <a:noFill/>
          <a:ln/>
        </p:spPr>
        <p:txBody>
          <a:bodyPr wrap="square" lIns="0" tIns="0" rIns="0" bIns="0" rtlCol="0" anchor="t"/>
          <a:lstStyle/>
          <a:p>
            <a:pPr algn="l">
              <a:lnSpc>
                <a:spcPts val="10560"/>
              </a:lnSpc>
            </a:pPr>
            <a:r>
              <a:rPr lang="en-US" sz="9600" b="1" i="0" dirty="0">
                <a:solidFill>
                  <a:srgbClr val="0E6476"/>
                </a:solidFill>
                <a:latin typeface="GT Walsheim Pro Bold" pitchFamily="34" charset="0"/>
                <a:ea typeface="GT Walsheim Pro Bold" pitchFamily="34" charset="-122"/>
                <a:cs typeface="GT Walsheim Pro Bold" pitchFamily="34" charset="-120"/>
              </a:rPr>
              <a:t>COMMON PASSWORD PITFALLS</a:t>
            </a:r>
            <a:endParaRPr lang="en-US" sz="9600" dirty="0"/>
          </a:p>
        </p:txBody>
      </p:sp>
      <p:sp>
        <p:nvSpPr>
          <p:cNvPr id="12" name="Object11"/>
          <p:cNvSpPr/>
          <p:nvPr/>
        </p:nvSpPr>
        <p:spPr>
          <a:xfrm rot="-5400000">
            <a:off x="-19050" y="652463"/>
            <a:ext cx="6572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IAM 101</a:t>
            </a:r>
            <a:endParaRPr lang="en-US" sz="1500" dirty="0"/>
          </a:p>
        </p:txBody>
      </p:sp>
      <p:sp>
        <p:nvSpPr>
          <p:cNvPr id="14" name="Object12">
            <a:extLst>
              <a:ext uri="{FF2B5EF4-FFF2-40B4-BE49-F238E27FC236}">
                <a16:creationId xmlns:a16="http://schemas.microsoft.com/office/drawing/2014/main" id="{21797128-1678-DC40-9465-83EC66CDC5E4}"/>
              </a:ext>
            </a:extLst>
          </p:cNvPr>
          <p:cNvSpPr/>
          <p:nvPr/>
        </p:nvSpPr>
        <p:spPr>
          <a:xfrm rot="-5400000">
            <a:off x="-523875" y="5024438"/>
            <a:ext cx="16859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TWO</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30705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64770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9550" y="8810625"/>
            <a:ext cx="209550" cy="121920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639425" y="1562100"/>
            <a:ext cx="7143750" cy="7410450"/>
          </a:xfrm>
          <a:prstGeom prst="rect">
            <a:avLst/>
          </a:prstGeom>
        </p:spPr>
      </p:pic>
      <p:sp>
        <p:nvSpPr>
          <p:cNvPr id="7" name="Object6"/>
          <p:cNvSpPr/>
          <p:nvPr/>
        </p:nvSpPr>
        <p:spPr>
          <a:xfrm>
            <a:off x="1685925" y="3762375"/>
            <a:ext cx="8124825" cy="7086600"/>
          </a:xfrm>
          <a:prstGeom prst="rect">
            <a:avLst/>
          </a:prstGeom>
          <a:noFill/>
          <a:ln/>
        </p:spPr>
        <p:txBody>
          <a:bodyPr wrap="square" lIns="0" tIns="0" rIns="0" bIns="0" rtlCol="0" anchor="t"/>
          <a:lstStyle/>
          <a:p>
            <a:pPr algn="l">
              <a:lnSpc>
                <a:spcPts val="3336"/>
              </a:lnSpc>
            </a:pPr>
            <a:r>
              <a:rPr lang="en-US" sz="2400" b="0" i="0" kern="0" spc="-75" dirty="0">
                <a:solidFill>
                  <a:srgbClr val="FFFFFF"/>
                </a:solidFill>
                <a:latin typeface="GT Walsheim Pro Regular" pitchFamily="34" charset="0"/>
                <a:ea typeface="GT Walsheim Pro Regular" pitchFamily="34" charset="-122"/>
                <a:cs typeface="GT Walsheim Pro Regular" pitchFamily="34" charset="-120"/>
              </a:rPr>
              <a:t>Ask Hawaii’s Emergency Management Agency. In 2018, the agency became famous after it broadcasted a false missile warning to islanders, which it blamed on an employee who pushed a wrong button. 
Shortly after, however, a newspaper photograph from several months before came into the spotlight: It showed an operations officer from the company—and a sticky note with a legible password in the background. 
While there’s no evidence that the photographed password contributed to the missile alert, the agency’s reputation suffered and its security practices came into question.</a:t>
            </a:r>
            <a:endParaRPr lang="en-US" sz="2400" dirty="0"/>
          </a:p>
        </p:txBody>
      </p:sp>
      <p:sp>
        <p:nvSpPr>
          <p:cNvPr id="8" name="Object7"/>
          <p:cNvSpPr/>
          <p:nvPr/>
        </p:nvSpPr>
        <p:spPr>
          <a:xfrm rot="-5400000">
            <a:off x="-19050" y="652463"/>
            <a:ext cx="6572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IAM 101</a:t>
            </a:r>
            <a:endParaRPr lang="en-US" sz="1500" dirty="0"/>
          </a:p>
        </p:txBody>
      </p:sp>
      <p:sp>
        <p:nvSpPr>
          <p:cNvPr id="10" name="Object9"/>
          <p:cNvSpPr/>
          <p:nvPr/>
        </p:nvSpPr>
        <p:spPr>
          <a:xfrm>
            <a:off x="1647825" y="1685925"/>
            <a:ext cx="8886825" cy="3171825"/>
          </a:xfrm>
          <a:prstGeom prst="rect">
            <a:avLst/>
          </a:prstGeom>
          <a:noFill/>
          <a:ln/>
        </p:spPr>
        <p:txBody>
          <a:bodyPr wrap="square" lIns="0" tIns="0" rIns="0" bIns="0" rtlCol="0" anchor="t"/>
          <a:lstStyle/>
          <a:p>
            <a:pPr algn="l">
              <a:lnSpc>
                <a:spcPts val="5445"/>
              </a:lnSpc>
            </a:pPr>
            <a:r>
              <a:rPr lang="en-US" sz="4950" b="1" i="0" dirty="0">
                <a:solidFill>
                  <a:srgbClr val="0E6476"/>
                </a:solidFill>
                <a:latin typeface="GT Walsheim Pro Bold" pitchFamily="34" charset="0"/>
                <a:ea typeface="GT Walsheim Pro Bold" pitchFamily="34" charset="-122"/>
                <a:cs typeface="GT Walsheim Pro Bold" pitchFamily="34" charset="-120"/>
              </a:rPr>
              <a:t>PASSWORDS + STICKY NOTES</a:t>
            </a:r>
            <a:r>
              <a:rPr lang="en-US" sz="4950" b="1" i="0" dirty="0">
                <a:solidFill>
                  <a:srgbClr val="FCEFF1"/>
                </a:solidFill>
                <a:latin typeface="GT Walsheim Pro Bold" pitchFamily="34" charset="0"/>
                <a:ea typeface="GT Walsheim Pro Bold" pitchFamily="34" charset="-122"/>
                <a:cs typeface="GT Walsheim Pro Bold" pitchFamily="34" charset="-120"/>
              </a:rPr>
              <a:t> </a:t>
            </a:r>
            <a:br/>
            <a:r>
              <a:rPr lang="en-US" sz="4950" b="1" i="0" dirty="0">
                <a:solidFill>
                  <a:srgbClr val="FFFFFF"/>
                </a:solidFill>
                <a:latin typeface="GT Walsheim Pro Bold" pitchFamily="34" charset="0"/>
                <a:ea typeface="GT Walsheim Pro Bold" pitchFamily="34" charset="-122"/>
                <a:cs typeface="GT Walsheim Pro Bold" pitchFamily="34" charset="-120"/>
              </a:rPr>
              <a:t>= DISASTER?</a:t>
            </a:r>
            <a:endParaRPr lang="en-US" sz="4950" dirty="0"/>
          </a:p>
        </p:txBody>
      </p:sp>
      <p:sp>
        <p:nvSpPr>
          <p:cNvPr id="11" name="Object10"/>
          <p:cNvSpPr/>
          <p:nvPr/>
        </p:nvSpPr>
        <p:spPr>
          <a:xfrm rot="-300000">
            <a:off x="12557158" y="3133163"/>
            <a:ext cx="14601825" cy="4686300"/>
          </a:xfrm>
          <a:prstGeom prst="rect">
            <a:avLst/>
          </a:prstGeom>
          <a:noFill/>
          <a:ln/>
        </p:spPr>
        <p:txBody>
          <a:bodyPr wrap="square" lIns="0" tIns="0" rIns="0" bIns="0" rtlCol="0" anchor="t"/>
          <a:lstStyle/>
          <a:p>
            <a:pPr algn="l">
              <a:lnSpc>
                <a:spcPts val="15375"/>
              </a:lnSpc>
            </a:pPr>
            <a:r>
              <a:rPr lang="en-US" sz="13125" b="1" i="0" dirty="0">
                <a:solidFill>
                  <a:srgbClr val="FD6F63"/>
                </a:solidFill>
                <a:latin typeface="GT Walsheim Pro Bold" pitchFamily="34" charset="0"/>
                <a:ea typeface="GT Walsheim Pro Bold" pitchFamily="34" charset="-122"/>
                <a:cs typeface="GT Walsheim Pro Bold" pitchFamily="34" charset="-120"/>
              </a:rPr>
              <a:t>41%</a:t>
            </a:r>
            <a:endParaRPr lang="en-US" sz="13125" dirty="0"/>
          </a:p>
        </p:txBody>
      </p:sp>
      <p:sp>
        <p:nvSpPr>
          <p:cNvPr id="12" name="Object11"/>
          <p:cNvSpPr/>
          <p:nvPr/>
        </p:nvSpPr>
        <p:spPr>
          <a:xfrm rot="-300000">
            <a:off x="10972800" y="5752625"/>
            <a:ext cx="6477000" cy="971550"/>
          </a:xfrm>
          <a:prstGeom prst="rect">
            <a:avLst/>
          </a:prstGeom>
          <a:noFill/>
          <a:ln/>
        </p:spPr>
        <p:txBody>
          <a:bodyPr wrap="square" lIns="0" tIns="0" rIns="0" bIns="0" rtlCol="0" anchor="t"/>
          <a:lstStyle/>
          <a:p>
            <a:pPr algn="ctr">
              <a:lnSpc>
                <a:spcPts val="3795"/>
              </a:lnSpc>
            </a:pPr>
            <a:r>
              <a:rPr lang="en-US" sz="3450" b="0" i="0" dirty="0">
                <a:solidFill>
                  <a:srgbClr val="FD6F63"/>
                </a:solidFill>
                <a:latin typeface="GT Walsheim Pro Regular" pitchFamily="34" charset="0"/>
                <a:ea typeface="GT Walsheim Pro Regular" pitchFamily="34" charset="-122"/>
                <a:cs typeface="GT Walsheim Pro Regular" pitchFamily="34" charset="-120"/>
              </a:rPr>
              <a:t>of individuals write down </a:t>
            </a:r>
            <a:br/>
            <a:r>
              <a:rPr lang="en-US" sz="3450" b="0" i="0" dirty="0">
                <a:solidFill>
                  <a:srgbClr val="FD6F63"/>
                </a:solidFill>
                <a:latin typeface="GT Walsheim Pro Regular" pitchFamily="34" charset="0"/>
                <a:ea typeface="GT Walsheim Pro Regular" pitchFamily="34" charset="-122"/>
                <a:cs typeface="GT Walsheim Pro Regular" pitchFamily="34" charset="-120"/>
              </a:rPr>
              <a:t>their passwords</a:t>
            </a:r>
            <a:endParaRPr lang="en-US" sz="3450" dirty="0"/>
          </a:p>
        </p:txBody>
      </p:sp>
      <p:sp>
        <p:nvSpPr>
          <p:cNvPr id="13" name="Object12"/>
          <p:cNvSpPr/>
          <p:nvPr/>
        </p:nvSpPr>
        <p:spPr>
          <a:xfrm rot="-300000">
            <a:off x="11420475" y="7768540"/>
            <a:ext cx="6115485" cy="967452"/>
          </a:xfrm>
          <a:prstGeom prst="rect">
            <a:avLst/>
          </a:prstGeom>
          <a:noFill/>
          <a:ln/>
        </p:spPr>
        <p:txBody>
          <a:bodyPr wrap="square" lIns="0" tIns="0" rIns="0" bIns="0" rtlCol="0" anchor="t"/>
          <a:lstStyle/>
          <a:p>
            <a:pPr algn="ctr">
              <a:lnSpc>
                <a:spcPts val="1425"/>
              </a:lnSpc>
            </a:pPr>
            <a:r>
              <a:rPr lang="en-US" sz="1200" b="1" i="0" dirty="0">
                <a:solidFill>
                  <a:srgbClr val="FD6F63"/>
                </a:solidFill>
                <a:latin typeface="GT Walsheim Pro Bold" pitchFamily="34" charset="0"/>
                <a:ea typeface="GT Walsheim Pro Bold" pitchFamily="34" charset="-122"/>
                <a:cs typeface="GT Walsheim Pro Bold" pitchFamily="34" charset="-120"/>
              </a:rPr>
              <a:t>SOURCE: </a:t>
            </a:r>
            <a:r>
              <a:rPr lang="en-US" sz="1200" b="0" i="0" dirty="0">
                <a:solidFill>
                  <a:srgbClr val="FD6F63"/>
                </a:solidFill>
                <a:latin typeface="GT Walsheim Pro Regular" pitchFamily="34" charset="0"/>
                <a:ea typeface="GT Walsheim Pro Regular" pitchFamily="34" charset="-122"/>
                <a:cs typeface="GT Walsheim Pro Regular" pitchFamily="34" charset="-120"/>
              </a:rPr>
              <a:t>“THE 2020 STATE OF PASSWORD AND AUTHENTICATION 
SECURITY BEHAVIORS REPORT,” PONEMON</a:t>
            </a:r>
            <a:endParaRPr lang="en-US" sz="1200" dirty="0"/>
          </a:p>
        </p:txBody>
      </p:sp>
      <p:sp>
        <p:nvSpPr>
          <p:cNvPr id="14" name="Object12">
            <a:extLst>
              <a:ext uri="{FF2B5EF4-FFF2-40B4-BE49-F238E27FC236}">
                <a16:creationId xmlns:a16="http://schemas.microsoft.com/office/drawing/2014/main" id="{DE72C7FB-DB2C-1741-941D-FACCBC6E7C78}"/>
              </a:ext>
            </a:extLst>
          </p:cNvPr>
          <p:cNvSpPr/>
          <p:nvPr/>
        </p:nvSpPr>
        <p:spPr>
          <a:xfrm rot="-5400000">
            <a:off x="-523875" y="5024438"/>
            <a:ext cx="16859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TWO</a:t>
            </a:r>
            <a:endParaRPr lang="en-US" sz="16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97536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62865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9550" y="8810625"/>
            <a:ext cx="209550" cy="121920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753600" y="0"/>
            <a:ext cx="8534400" cy="10306050"/>
          </a:xfrm>
          <a:prstGeom prst="rect">
            <a:avLst/>
          </a:prstGeom>
        </p:spPr>
      </p:pic>
      <p:pic>
        <p:nvPicPr>
          <p:cNvPr id="7" name="Object 6"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81150" y="4676775"/>
            <a:ext cx="247650" cy="247650"/>
          </a:xfrm>
          <a:prstGeom prst="rect">
            <a:avLst/>
          </a:prstGeom>
        </p:spPr>
      </p:pic>
      <p:pic>
        <p:nvPicPr>
          <p:cNvPr id="8" name="Object 7"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81150" y="5667375"/>
            <a:ext cx="247650" cy="266700"/>
          </a:xfrm>
          <a:prstGeom prst="rect">
            <a:avLst/>
          </a:prstGeom>
        </p:spPr>
      </p:pic>
      <p:pic>
        <p:nvPicPr>
          <p:cNvPr id="9" name="Object 8"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81150" y="6696075"/>
            <a:ext cx="247650" cy="247650"/>
          </a:xfrm>
          <a:prstGeom prst="rect">
            <a:avLst/>
          </a:prstGeom>
        </p:spPr>
      </p:pic>
      <p:sp>
        <p:nvSpPr>
          <p:cNvPr id="10" name="Object9"/>
          <p:cNvSpPr/>
          <p:nvPr/>
        </p:nvSpPr>
        <p:spPr>
          <a:xfrm>
            <a:off x="1581150" y="1666875"/>
            <a:ext cx="8886825" cy="3171825"/>
          </a:xfrm>
          <a:prstGeom prst="rect">
            <a:avLst/>
          </a:prstGeom>
          <a:noFill/>
          <a:ln/>
        </p:spPr>
        <p:txBody>
          <a:bodyPr wrap="square" lIns="0" tIns="0" rIns="0" bIns="0" rtlCol="0" anchor="t"/>
          <a:lstStyle/>
          <a:p>
            <a:pPr algn="l">
              <a:lnSpc>
                <a:spcPts val="5445"/>
              </a:lnSpc>
            </a:pPr>
            <a:r>
              <a:rPr lang="en-US" sz="4950" b="1" i="0" dirty="0">
                <a:solidFill>
                  <a:srgbClr val="FCEFF1"/>
                </a:solidFill>
                <a:latin typeface="GT Walsheim Pro Bold" pitchFamily="34" charset="0"/>
                <a:ea typeface="GT Walsheim Pro Bold" pitchFamily="34" charset="-122"/>
                <a:cs typeface="GT Walsheim Pro Bold" pitchFamily="34" charset="-120"/>
              </a:rPr>
              <a:t>EMPLOYEES WANT TO BE PART </a:t>
            </a:r>
            <a:br/>
            <a:r>
              <a:rPr lang="en-US" sz="4950" b="1" i="0" dirty="0">
                <a:solidFill>
                  <a:srgbClr val="FCEFF1"/>
                </a:solidFill>
                <a:latin typeface="GT Walsheim Pro Bold" pitchFamily="34" charset="0"/>
                <a:ea typeface="GT Walsheim Pro Bold" pitchFamily="34" charset="-122"/>
                <a:cs typeface="GT Walsheim Pro Bold" pitchFamily="34" charset="-120"/>
              </a:rPr>
              <a:t>OF THE SOLUTION</a:t>
            </a:r>
            <a:endParaRPr lang="en-US" sz="4950" dirty="0"/>
          </a:p>
        </p:txBody>
      </p:sp>
      <p:sp>
        <p:nvSpPr>
          <p:cNvPr id="11" name="Object10"/>
          <p:cNvSpPr/>
          <p:nvPr/>
        </p:nvSpPr>
        <p:spPr>
          <a:xfrm rot="-5400000">
            <a:off x="-19050" y="652463"/>
            <a:ext cx="6572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IAM 101</a:t>
            </a:r>
            <a:endParaRPr lang="en-US" sz="1500" dirty="0"/>
          </a:p>
        </p:txBody>
      </p:sp>
      <p:sp>
        <p:nvSpPr>
          <p:cNvPr id="13" name="Object12"/>
          <p:cNvSpPr/>
          <p:nvPr/>
        </p:nvSpPr>
        <p:spPr>
          <a:xfrm>
            <a:off x="10934700" y="3390900"/>
            <a:ext cx="14601825" cy="4686300"/>
          </a:xfrm>
          <a:prstGeom prst="rect">
            <a:avLst/>
          </a:prstGeom>
          <a:noFill/>
          <a:ln/>
        </p:spPr>
        <p:txBody>
          <a:bodyPr wrap="square" lIns="0" tIns="0" rIns="0" bIns="0" rtlCol="0" anchor="t"/>
          <a:lstStyle/>
          <a:p>
            <a:pPr algn="l">
              <a:lnSpc>
                <a:spcPts val="16050"/>
              </a:lnSpc>
            </a:pPr>
            <a:r>
              <a:rPr lang="en-US" sz="13125" b="1" i="0" dirty="0">
                <a:solidFill>
                  <a:srgbClr val="0E6476"/>
                </a:solidFill>
                <a:latin typeface="Montserrat Bold" pitchFamily="34" charset="0"/>
                <a:ea typeface="Montserrat Bold" pitchFamily="34" charset="-122"/>
                <a:cs typeface="Montserrat Bold" pitchFamily="34" charset="-120"/>
              </a:rPr>
              <a:t>79%</a:t>
            </a:r>
            <a:endParaRPr lang="en-US" sz="13125" dirty="0"/>
          </a:p>
        </p:txBody>
      </p:sp>
      <p:sp>
        <p:nvSpPr>
          <p:cNvPr id="14" name="Object13"/>
          <p:cNvSpPr/>
          <p:nvPr/>
        </p:nvSpPr>
        <p:spPr>
          <a:xfrm>
            <a:off x="10934700" y="5353050"/>
            <a:ext cx="6477000" cy="1457325"/>
          </a:xfrm>
          <a:prstGeom prst="rect">
            <a:avLst/>
          </a:prstGeom>
          <a:noFill/>
          <a:ln/>
        </p:spPr>
        <p:txBody>
          <a:bodyPr wrap="square" lIns="0" tIns="0" rIns="0" bIns="0" rtlCol="0" anchor="t"/>
          <a:lstStyle/>
          <a:p>
            <a:pPr algn="l">
              <a:lnSpc>
                <a:spcPts val="3795"/>
              </a:lnSpc>
            </a:pPr>
            <a:r>
              <a:rPr lang="en-US" sz="3450" b="0" i="0" dirty="0">
                <a:solidFill>
                  <a:srgbClr val="FD6F63"/>
                </a:solidFill>
                <a:latin typeface="GT Walsheim Pro Regular" pitchFamily="34" charset="0"/>
                <a:ea typeface="GT Walsheim Pro Regular" pitchFamily="34" charset="-122"/>
                <a:cs typeface="GT Walsheim Pro Regular" pitchFamily="34" charset="-120"/>
              </a:rPr>
              <a:t>of respondents said they take some personal responsibility for the company’s overall security</a:t>
            </a:r>
            <a:endParaRPr lang="en-US" sz="3450" dirty="0"/>
          </a:p>
        </p:txBody>
      </p:sp>
      <p:sp>
        <p:nvSpPr>
          <p:cNvPr id="15" name="Object14"/>
          <p:cNvSpPr/>
          <p:nvPr/>
        </p:nvSpPr>
        <p:spPr>
          <a:xfrm>
            <a:off x="10934700" y="8667750"/>
            <a:ext cx="10010775" cy="1000125"/>
          </a:xfrm>
          <a:prstGeom prst="rect">
            <a:avLst/>
          </a:prstGeom>
          <a:noFill/>
          <a:ln/>
        </p:spPr>
        <p:txBody>
          <a:bodyPr wrap="square" lIns="0" tIns="0" rIns="0" bIns="0" rtlCol="0" anchor="t"/>
          <a:lstStyle/>
          <a:p>
            <a:pPr algn="l">
              <a:lnSpc>
                <a:spcPts val="1425"/>
              </a:lnSpc>
            </a:pPr>
            <a:r>
              <a:rPr lang="en-US" sz="1200" b="1" i="0" dirty="0">
                <a:solidFill>
                  <a:srgbClr val="FD6F63"/>
                </a:solidFill>
                <a:latin typeface="GT Walsheim Pro Bold" pitchFamily="34" charset="0"/>
                <a:ea typeface="GT Walsheim Pro Bold" pitchFamily="34" charset="-122"/>
                <a:cs typeface="GT Walsheim Pro Bold" pitchFamily="34" charset="-120"/>
              </a:rPr>
              <a:t>SOURCE: </a:t>
            </a:r>
            <a:r>
              <a:rPr lang="en-US" sz="1200" b="0" i="0" dirty="0">
                <a:solidFill>
                  <a:srgbClr val="FD6F63"/>
                </a:solidFill>
                <a:latin typeface="GT Walsheim Pro Regular" pitchFamily="34" charset="0"/>
                <a:ea typeface="GT Walsheim Pro Regular" pitchFamily="34" charset="-122"/>
                <a:cs typeface="GT Walsheim Pro Regular" pitchFamily="34" charset="-120"/>
              </a:rPr>
              <a:t>“THE 2020 STATE OF PASSWORD AND AUTHENTICATION SECURITY BEHAVIORS REPORT,” 
PONEMON</a:t>
            </a:r>
            <a:endParaRPr lang="en-US" sz="1200" dirty="0"/>
          </a:p>
        </p:txBody>
      </p:sp>
      <p:sp>
        <p:nvSpPr>
          <p:cNvPr id="16" name="Object15"/>
          <p:cNvSpPr/>
          <p:nvPr/>
        </p:nvSpPr>
        <p:spPr>
          <a:xfrm>
            <a:off x="2143125" y="4552950"/>
            <a:ext cx="15097125" cy="457200"/>
          </a:xfrm>
          <a:prstGeom prst="rect">
            <a:avLst/>
          </a:prstGeom>
          <a:noFill/>
          <a:ln/>
        </p:spPr>
        <p:txBody>
          <a:bodyPr wrap="square" lIns="0" tIns="0" rIns="0" bIns="0" rtlCol="0" anchor="t"/>
          <a:lstStyle/>
          <a:p>
            <a:pPr algn="l">
              <a:lnSpc>
                <a:spcPts val="3600"/>
              </a:lnSpc>
            </a:pPr>
            <a:r>
              <a:rPr lang="en-US" sz="2400" b="1" i="0" kern="0" spc="-75" dirty="0">
                <a:solidFill>
                  <a:srgbClr val="FAE5DB"/>
                </a:solidFill>
                <a:latin typeface="GT Walsheim Pro Bold" pitchFamily="34" charset="0"/>
                <a:ea typeface="GT Walsheim Pro Bold" pitchFamily="34" charset="-122"/>
                <a:cs typeface="GT Walsheim Pro Bold" pitchFamily="34" charset="-120"/>
              </a:rPr>
              <a:t>Help them understand their impact</a:t>
            </a:r>
            <a:endParaRPr lang="en-US" sz="2400" dirty="0"/>
          </a:p>
        </p:txBody>
      </p:sp>
      <p:sp>
        <p:nvSpPr>
          <p:cNvPr id="17" name="Object16"/>
          <p:cNvSpPr/>
          <p:nvPr/>
        </p:nvSpPr>
        <p:spPr>
          <a:xfrm>
            <a:off x="2143125" y="5553075"/>
            <a:ext cx="16725900" cy="457200"/>
          </a:xfrm>
          <a:prstGeom prst="rect">
            <a:avLst/>
          </a:prstGeom>
          <a:noFill/>
          <a:ln/>
        </p:spPr>
        <p:txBody>
          <a:bodyPr wrap="square" lIns="0" tIns="0" rIns="0" bIns="0" rtlCol="0" anchor="t"/>
          <a:lstStyle/>
          <a:p>
            <a:pPr algn="l">
              <a:lnSpc>
                <a:spcPts val="3600"/>
              </a:lnSpc>
            </a:pPr>
            <a:r>
              <a:rPr lang="en-US" sz="2400" b="1" i="0" kern="0" spc="-75" dirty="0">
                <a:solidFill>
                  <a:srgbClr val="FAE5DB"/>
                </a:solidFill>
                <a:latin typeface="GT Walsheim Pro Bold" pitchFamily="34" charset="0"/>
                <a:ea typeface="GT Walsheim Pro Bold" pitchFamily="34" charset="-122"/>
                <a:cs typeface="GT Walsheim Pro Bold" pitchFamily="34" charset="-120"/>
              </a:rPr>
              <a:t>Educate them on best practices</a:t>
            </a:r>
            <a:endParaRPr lang="en-US" sz="2400" dirty="0"/>
          </a:p>
        </p:txBody>
      </p:sp>
      <p:sp>
        <p:nvSpPr>
          <p:cNvPr id="18" name="Object17"/>
          <p:cNvSpPr/>
          <p:nvPr/>
        </p:nvSpPr>
        <p:spPr>
          <a:xfrm>
            <a:off x="2143125" y="6553200"/>
            <a:ext cx="16725900" cy="457200"/>
          </a:xfrm>
          <a:prstGeom prst="rect">
            <a:avLst/>
          </a:prstGeom>
          <a:noFill/>
          <a:ln/>
        </p:spPr>
        <p:txBody>
          <a:bodyPr wrap="square" lIns="0" tIns="0" rIns="0" bIns="0" rtlCol="0" anchor="t"/>
          <a:lstStyle/>
          <a:p>
            <a:pPr algn="l">
              <a:lnSpc>
                <a:spcPts val="3600"/>
              </a:lnSpc>
            </a:pPr>
            <a:r>
              <a:rPr lang="en-US" sz="2400" b="1" i="0" kern="0" spc="-75" dirty="0">
                <a:solidFill>
                  <a:srgbClr val="FAE5DB"/>
                </a:solidFill>
                <a:latin typeface="GT Walsheim Pro Bold" pitchFamily="34" charset="0"/>
                <a:ea typeface="GT Walsheim Pro Bold" pitchFamily="34" charset="-122"/>
                <a:cs typeface="GT Walsheim Pro Bold" pitchFamily="34" charset="-120"/>
              </a:rPr>
              <a:t>Give them tools to make it easy</a:t>
            </a:r>
            <a:endParaRPr lang="en-US" sz="2400" dirty="0"/>
          </a:p>
        </p:txBody>
      </p:sp>
      <p:sp>
        <p:nvSpPr>
          <p:cNvPr id="19" name="Object12">
            <a:extLst>
              <a:ext uri="{FF2B5EF4-FFF2-40B4-BE49-F238E27FC236}">
                <a16:creationId xmlns:a16="http://schemas.microsoft.com/office/drawing/2014/main" id="{8C976E09-6CD3-F44A-96F6-F1BCD27A2724}"/>
              </a:ext>
            </a:extLst>
          </p:cNvPr>
          <p:cNvSpPr/>
          <p:nvPr/>
        </p:nvSpPr>
        <p:spPr>
          <a:xfrm rot="-5400000">
            <a:off x="-523875" y="5024438"/>
            <a:ext cx="16859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TWO</a:t>
            </a:r>
            <a:endParaRPr lang="en-US" sz="16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1828800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496550" y="2905125"/>
            <a:ext cx="6286500" cy="630555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1410950" y="3829050"/>
            <a:ext cx="4476750" cy="4457700"/>
          </a:xfrm>
          <a:prstGeom prst="rect">
            <a:avLst/>
          </a:prstGeom>
        </p:spPr>
      </p:pic>
      <p:pic>
        <p:nvPicPr>
          <p:cNvPr id="7" name="Object 6"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1410950" y="3819525"/>
            <a:ext cx="4457700" cy="4476750"/>
          </a:xfrm>
          <a:prstGeom prst="rect">
            <a:avLst/>
          </a:prstGeom>
        </p:spPr>
      </p:pic>
      <p:pic>
        <p:nvPicPr>
          <p:cNvPr id="8" name="Object 7"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2058650" y="4476750"/>
            <a:ext cx="3162300" cy="3162300"/>
          </a:xfrm>
          <a:prstGeom prst="rect">
            <a:avLst/>
          </a:prstGeom>
        </p:spPr>
      </p:pic>
      <p:pic>
        <p:nvPicPr>
          <p:cNvPr id="9" name="Object 8"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0" y="0"/>
            <a:ext cx="628650" cy="10306050"/>
          </a:xfrm>
          <a:prstGeom prst="rect">
            <a:avLst/>
          </a:prstGeom>
        </p:spPr>
      </p:pic>
      <p:pic>
        <p:nvPicPr>
          <p:cNvPr id="10" name="Object 9" descr="preencoded.png"/>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209550" y="8810625"/>
            <a:ext cx="209550" cy="1219200"/>
          </a:xfrm>
          <a:prstGeom prst="rect">
            <a:avLst/>
          </a:prstGeom>
        </p:spPr>
      </p:pic>
      <p:sp>
        <p:nvSpPr>
          <p:cNvPr id="11" name="Object10"/>
          <p:cNvSpPr/>
          <p:nvPr/>
        </p:nvSpPr>
        <p:spPr>
          <a:xfrm>
            <a:off x="1695450" y="1628775"/>
            <a:ext cx="12639675" cy="2657475"/>
          </a:xfrm>
          <a:prstGeom prst="rect">
            <a:avLst/>
          </a:prstGeom>
          <a:noFill/>
          <a:ln/>
        </p:spPr>
        <p:txBody>
          <a:bodyPr wrap="square" lIns="0" tIns="0" rIns="0" bIns="0" rtlCol="0" anchor="t"/>
          <a:lstStyle/>
          <a:p>
            <a:pPr algn="l">
              <a:lnSpc>
                <a:spcPts val="7260"/>
              </a:lnSpc>
            </a:pPr>
            <a:r>
              <a:rPr lang="en-US" sz="6600" b="1" i="0" dirty="0">
                <a:solidFill>
                  <a:srgbClr val="0E6476"/>
                </a:solidFill>
                <a:latin typeface="GT Walsheim Pro Bold" pitchFamily="34" charset="0"/>
                <a:ea typeface="GT Walsheim Pro Bold" pitchFamily="34" charset="-122"/>
                <a:cs typeface="GT Walsheim Pro Bold" pitchFamily="34" charset="-120"/>
              </a:rPr>
              <a:t>DASHLANE MAKES PASSWORD </a:t>
            </a:r>
            <a:r>
              <a:rPr lang="en-US" sz="6600" b="1" i="0" dirty="0">
                <a:solidFill>
                  <a:srgbClr val="FFFFFF"/>
                </a:solidFill>
                <a:latin typeface="GT Walsheim Pro Bold" pitchFamily="34" charset="0"/>
                <a:ea typeface="GT Walsheim Pro Bold" pitchFamily="34" charset="-122"/>
                <a:cs typeface="GT Walsheim Pro Bold" pitchFamily="34" charset="-120"/>
              </a:rPr>
              <a:t>MANAGEMENT SIMPLE</a:t>
            </a:r>
            <a:endParaRPr lang="en-US" sz="6600" dirty="0"/>
          </a:p>
        </p:txBody>
      </p:sp>
      <p:sp>
        <p:nvSpPr>
          <p:cNvPr id="12" name="Object11"/>
          <p:cNvSpPr/>
          <p:nvPr/>
        </p:nvSpPr>
        <p:spPr>
          <a:xfrm>
            <a:off x="1619250" y="4838700"/>
            <a:ext cx="8124825" cy="7086600"/>
          </a:xfrm>
          <a:prstGeom prst="rect">
            <a:avLst/>
          </a:prstGeom>
          <a:noFill/>
          <a:ln/>
        </p:spPr>
        <p:txBody>
          <a:bodyPr wrap="square" lIns="0" tIns="0" rIns="0" bIns="0" rtlCol="0" anchor="t"/>
          <a:lstStyle/>
          <a:p>
            <a:pPr algn="l">
              <a:lnSpc>
                <a:spcPts val="3336"/>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We’ve helped over 15 million users and over 20,000 companies in 180 countries to dash across the internet without compromising on security. 
Admins can easily onboard, offboard, and manage their employees with the assurance that company data is safe. 
Employees can be part of the answer, enjoying a way to manage their work and personal accounts.</a:t>
            </a:r>
            <a:endParaRPr lang="en-US" sz="2400" dirty="0"/>
          </a:p>
        </p:txBody>
      </p:sp>
      <p:sp>
        <p:nvSpPr>
          <p:cNvPr id="13" name="Object12"/>
          <p:cNvSpPr/>
          <p:nvPr/>
        </p:nvSpPr>
        <p:spPr>
          <a:xfrm rot="-5400000">
            <a:off x="-19050" y="652463"/>
            <a:ext cx="6572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IAM 101</a:t>
            </a:r>
            <a:endParaRPr lang="en-US" sz="1500" dirty="0"/>
          </a:p>
        </p:txBody>
      </p:sp>
      <p:sp>
        <p:nvSpPr>
          <p:cNvPr id="15" name="Object12">
            <a:extLst>
              <a:ext uri="{FF2B5EF4-FFF2-40B4-BE49-F238E27FC236}">
                <a16:creationId xmlns:a16="http://schemas.microsoft.com/office/drawing/2014/main" id="{0C1DA1C3-61D5-804F-AFFE-DF9CFC2EE188}"/>
              </a:ext>
            </a:extLst>
          </p:cNvPr>
          <p:cNvSpPr/>
          <p:nvPr/>
        </p:nvSpPr>
        <p:spPr>
          <a:xfrm rot="-5400000">
            <a:off x="-523875" y="5024438"/>
            <a:ext cx="16859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TWO</a:t>
            </a:r>
            <a:endParaRPr lang="en-US" sz="16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30705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47800" y="1800225"/>
            <a:ext cx="1943100" cy="2628900"/>
          </a:xfrm>
          <a:prstGeom prst="rect">
            <a:avLst/>
          </a:prstGeom>
        </p:spPr>
      </p:pic>
      <p:sp>
        <p:nvSpPr>
          <p:cNvPr id="5" name="Object4"/>
          <p:cNvSpPr/>
          <p:nvPr/>
        </p:nvSpPr>
        <p:spPr>
          <a:xfrm>
            <a:off x="4581525" y="2362200"/>
            <a:ext cx="14125575" cy="6219825"/>
          </a:xfrm>
          <a:prstGeom prst="rect">
            <a:avLst/>
          </a:prstGeom>
          <a:noFill/>
          <a:ln/>
        </p:spPr>
        <p:txBody>
          <a:bodyPr wrap="square" lIns="0" tIns="0" rIns="0" bIns="0" rtlCol="0" anchor="t"/>
          <a:lstStyle/>
          <a:p>
            <a:pPr algn="l">
              <a:lnSpc>
                <a:spcPts val="10725"/>
              </a:lnSpc>
            </a:pPr>
            <a:r>
              <a:rPr lang="en-US" sz="9750" b="1" i="0" dirty="0">
                <a:solidFill>
                  <a:srgbClr val="FD6F63"/>
                </a:solidFill>
                <a:latin typeface="GT Walsheim Pro Bold" pitchFamily="34" charset="0"/>
                <a:ea typeface="GT Walsheim Pro Bold" pitchFamily="34" charset="-122"/>
                <a:cs typeface="GT Walsheim Pro Bold" pitchFamily="34" charset="-120"/>
              </a:rPr>
              <a:t>PASSWORD HEALTH: IMPROVING PASSWORDS </a:t>
            </a:r>
            <a:br/>
            <a:r>
              <a:rPr lang="en-US" sz="9750" b="1" i="0" dirty="0">
                <a:solidFill>
                  <a:srgbClr val="FD6F63"/>
                </a:solidFill>
                <a:latin typeface="GT Walsheim Pro Bold" pitchFamily="34" charset="0"/>
                <a:ea typeface="GT Walsheim Pro Bold" pitchFamily="34" charset="-122"/>
                <a:cs typeface="GT Walsheim Pro Bold" pitchFamily="34" charset="-120"/>
              </a:rPr>
              <a:t>AND MONITORING </a:t>
            </a:r>
            <a:r>
              <a:rPr lang="en-US" sz="9750" b="1" i="0" dirty="0">
                <a:solidFill>
                  <a:srgbClr val="FFFFFF"/>
                </a:solidFill>
                <a:latin typeface="GT Walsheim Pro Bold" pitchFamily="34" charset="0"/>
                <a:ea typeface="GT Walsheim Pro Bold" pitchFamily="34" charset="-122"/>
                <a:cs typeface="GT Walsheim Pro Bold" pitchFamily="34" charset="-120"/>
              </a:rPr>
              <a:t>PROGRESS</a:t>
            </a:r>
            <a:endParaRPr lang="en-US" sz="9750" dirty="0"/>
          </a:p>
        </p:txBody>
      </p:sp>
      <p:sp>
        <p:nvSpPr>
          <p:cNvPr id="6" name="Object5"/>
          <p:cNvSpPr/>
          <p:nvPr/>
        </p:nvSpPr>
        <p:spPr>
          <a:xfrm rot="-5400000">
            <a:off x="785813" y="6557963"/>
            <a:ext cx="3000375" cy="523875"/>
          </a:xfrm>
          <a:prstGeom prst="rect">
            <a:avLst/>
          </a:prstGeom>
          <a:noFill/>
          <a:ln/>
        </p:spPr>
        <p:txBody>
          <a:bodyPr wrap="square" lIns="0" tIns="0" rIns="0" bIns="0" rtlCol="0" anchor="ctr"/>
          <a:lstStyle/>
          <a:p>
            <a:pPr algn="l">
              <a:lnSpc>
                <a:spcPts val="4200"/>
              </a:lnSpc>
            </a:pPr>
            <a:r>
              <a:rPr lang="en-US" sz="3600" b="0" i="0" dirty="0">
                <a:solidFill>
                  <a:srgbClr val="FD6F63"/>
                </a:solidFill>
                <a:latin typeface="GT Walsheim Pro Regular" pitchFamily="34" charset="0"/>
                <a:ea typeface="GT Walsheim Pro Regular" pitchFamily="34" charset="-122"/>
                <a:cs typeface="GT Walsheim Pro Regular" pitchFamily="34" charset="-120"/>
              </a:rPr>
              <a:t>Chapter Three</a:t>
            </a:r>
            <a:endParaRPr lang="en-U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00200" y="7000875"/>
            <a:ext cx="247650" cy="247650"/>
          </a:xfrm>
          <a:prstGeom prst="rect">
            <a:avLst/>
          </a:prstGeom>
        </p:spPr>
      </p:pic>
      <p:pic>
        <p:nvPicPr>
          <p:cNvPr id="5" name="Object 4"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00200" y="7991475"/>
            <a:ext cx="247650" cy="266700"/>
          </a:xfrm>
          <a:prstGeom prst="rect">
            <a:avLst/>
          </a:prstGeom>
        </p:spPr>
      </p:pic>
      <p:pic>
        <p:nvPicPr>
          <p:cNvPr id="6" name="Object 5"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0"/>
            <a:ext cx="628650" cy="10306050"/>
          </a:xfrm>
          <a:prstGeom prst="rect">
            <a:avLst/>
          </a:prstGeom>
        </p:spPr>
      </p:pic>
      <p:pic>
        <p:nvPicPr>
          <p:cNvPr id="7" name="Object 6"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9550" y="8810625"/>
            <a:ext cx="209550" cy="1219200"/>
          </a:xfrm>
          <a:prstGeom prst="rect">
            <a:avLst/>
          </a:prstGeom>
        </p:spPr>
      </p:pic>
      <p:pic>
        <p:nvPicPr>
          <p:cNvPr id="8" name="Object 7"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4382750" y="447675"/>
            <a:ext cx="3905250" cy="9639300"/>
          </a:xfrm>
          <a:prstGeom prst="rect">
            <a:avLst/>
          </a:prstGeom>
        </p:spPr>
      </p:pic>
      <p:sp>
        <p:nvSpPr>
          <p:cNvPr id="9" name="Object8"/>
          <p:cNvSpPr/>
          <p:nvPr/>
        </p:nvSpPr>
        <p:spPr>
          <a:xfrm>
            <a:off x="1600200" y="1666875"/>
            <a:ext cx="12068175" cy="4038600"/>
          </a:xfrm>
          <a:prstGeom prst="rect">
            <a:avLst/>
          </a:prstGeom>
          <a:noFill/>
          <a:ln/>
        </p:spPr>
        <p:txBody>
          <a:bodyPr wrap="square" lIns="0" tIns="0" rIns="0" bIns="0" rtlCol="0" anchor="t"/>
          <a:lstStyle/>
          <a:p>
            <a:pPr algn="l">
              <a:lnSpc>
                <a:spcPts val="7920"/>
              </a:lnSpc>
            </a:pPr>
            <a:r>
              <a:rPr lang="en-US" sz="7200" b="1" i="0" dirty="0">
                <a:solidFill>
                  <a:srgbClr val="0E6476"/>
                </a:solidFill>
                <a:latin typeface="GT Walsheim Pro Bold" pitchFamily="34" charset="0"/>
                <a:ea typeface="GT Walsheim Pro Bold" pitchFamily="34" charset="-122"/>
                <a:cs typeface="GT Walsheim Pro Bold" pitchFamily="34" charset="-120"/>
              </a:rPr>
              <a:t>IMPROVING YOUR BUSINESS’S PASSWORD </a:t>
            </a:r>
            <a:br/>
            <a:r>
              <a:rPr lang="en-US" sz="7200" b="1" i="0" dirty="0">
                <a:solidFill>
                  <a:srgbClr val="0E6476"/>
                </a:solidFill>
                <a:latin typeface="GT Walsheim Pro Bold" pitchFamily="34" charset="0"/>
                <a:ea typeface="GT Walsheim Pro Bold" pitchFamily="34" charset="-122"/>
                <a:cs typeface="GT Walsheim Pro Bold" pitchFamily="34" charset="-120"/>
              </a:rPr>
              <a:t>HYGIENE WITH </a:t>
            </a:r>
            <a:br/>
            <a:r>
              <a:rPr lang="en-US" sz="7200" b="1" i="0" dirty="0">
                <a:solidFill>
                  <a:srgbClr val="FD6F63"/>
                </a:solidFill>
                <a:latin typeface="GT Walsheim Pro Bold" pitchFamily="34" charset="0"/>
                <a:ea typeface="GT Walsheim Pro Bold" pitchFamily="34" charset="-122"/>
                <a:cs typeface="GT Walsheim Pro Bold" pitchFamily="34" charset="-120"/>
              </a:rPr>
              <a:t>PASSWORD HEALTH SCORE</a:t>
            </a:r>
            <a:endParaRPr lang="en-US" sz="7200" dirty="0"/>
          </a:p>
        </p:txBody>
      </p:sp>
      <p:sp>
        <p:nvSpPr>
          <p:cNvPr id="10" name="Object9"/>
          <p:cNvSpPr/>
          <p:nvPr/>
        </p:nvSpPr>
        <p:spPr>
          <a:xfrm>
            <a:off x="2162175" y="6877050"/>
            <a:ext cx="15097125" cy="457200"/>
          </a:xfrm>
          <a:prstGeom prst="rect">
            <a:avLst/>
          </a:prstGeom>
          <a:noFill/>
          <a:ln/>
        </p:spPr>
        <p:txBody>
          <a:bodyPr wrap="square" lIns="0" tIns="0" rIns="0" bIns="0" rtlCol="0" anchor="t"/>
          <a:lstStyle/>
          <a:p>
            <a:pPr algn="l">
              <a:lnSpc>
                <a:spcPts val="3600"/>
              </a:lnSpc>
            </a:pPr>
            <a:r>
              <a:rPr lang="en-US" sz="2400" b="0" i="0" kern="0" spc="-75" dirty="0">
                <a:solidFill>
                  <a:srgbClr val="0E6476"/>
                </a:solidFill>
                <a:latin typeface="GT Walsheim Pro Regular" pitchFamily="34" charset="0"/>
                <a:ea typeface="GT Walsheim Pro Regular" pitchFamily="34" charset="-122"/>
                <a:cs typeface="GT Walsheim Pro Regular" pitchFamily="34" charset="-120"/>
              </a:rPr>
              <a:t>Measures the strength (or vulnerability) of employee passwords</a:t>
            </a:r>
            <a:endParaRPr lang="en-US" sz="2400" dirty="0"/>
          </a:p>
        </p:txBody>
      </p:sp>
      <p:sp>
        <p:nvSpPr>
          <p:cNvPr id="11" name="Object10"/>
          <p:cNvSpPr/>
          <p:nvPr/>
        </p:nvSpPr>
        <p:spPr>
          <a:xfrm>
            <a:off x="2162175" y="7877175"/>
            <a:ext cx="16725900" cy="457200"/>
          </a:xfrm>
          <a:prstGeom prst="rect">
            <a:avLst/>
          </a:prstGeom>
          <a:noFill/>
          <a:ln/>
        </p:spPr>
        <p:txBody>
          <a:bodyPr wrap="square" lIns="0" tIns="0" rIns="0" bIns="0" rtlCol="0" anchor="t"/>
          <a:lstStyle/>
          <a:p>
            <a:pPr algn="l">
              <a:lnSpc>
                <a:spcPts val="3600"/>
              </a:lnSpc>
            </a:pPr>
            <a:r>
              <a:rPr lang="en-US" sz="2400" b="0" i="0" kern="0" spc="-75" dirty="0">
                <a:solidFill>
                  <a:srgbClr val="0E6476"/>
                </a:solidFill>
                <a:latin typeface="GT Walsheim Pro Regular" pitchFamily="34" charset="0"/>
                <a:ea typeface="GT Walsheim Pro Regular" pitchFamily="34" charset="-122"/>
                <a:cs typeface="GT Walsheim Pro Regular" pitchFamily="34" charset="-120"/>
              </a:rPr>
              <a:t>Illustrates possible threats and protects against password-related attacks</a:t>
            </a:r>
            <a:endParaRPr lang="en-US" sz="2400" dirty="0"/>
          </a:p>
        </p:txBody>
      </p:sp>
      <p:sp>
        <p:nvSpPr>
          <p:cNvPr id="12" name="Object11"/>
          <p:cNvSpPr/>
          <p:nvPr/>
        </p:nvSpPr>
        <p:spPr>
          <a:xfrm rot="-5400000">
            <a:off x="-419100" y="1052513"/>
            <a:ext cx="14573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Password Health</a:t>
            </a:r>
            <a:endParaRPr lang="en-US" sz="1500" dirty="0"/>
          </a:p>
        </p:txBody>
      </p:sp>
      <p:sp>
        <p:nvSpPr>
          <p:cNvPr id="13" name="Object12"/>
          <p:cNvSpPr/>
          <p:nvPr/>
        </p:nvSpPr>
        <p:spPr>
          <a:xfrm rot="-5400000">
            <a:off x="-647700" y="5024438"/>
            <a:ext cx="193357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THREE</a:t>
            </a:r>
            <a:endParaRPr lang="en-US" sz="16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62865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9550" y="8810625"/>
            <a:ext cx="209550" cy="121920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782175" y="0"/>
            <a:ext cx="8020050" cy="10306050"/>
          </a:xfrm>
          <a:prstGeom prst="rect">
            <a:avLst/>
          </a:prstGeom>
        </p:spPr>
      </p:pic>
      <p:pic>
        <p:nvPicPr>
          <p:cNvPr id="7" name="Object 6"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638300" y="5343525"/>
            <a:ext cx="247650" cy="266700"/>
          </a:xfrm>
          <a:prstGeom prst="rect">
            <a:avLst/>
          </a:prstGeom>
        </p:spPr>
      </p:pic>
      <p:pic>
        <p:nvPicPr>
          <p:cNvPr id="8" name="Object 7"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638300" y="7210425"/>
            <a:ext cx="247650" cy="266700"/>
          </a:xfrm>
          <a:prstGeom prst="rect">
            <a:avLst/>
          </a:prstGeom>
        </p:spPr>
      </p:pic>
      <p:pic>
        <p:nvPicPr>
          <p:cNvPr id="9" name="Object 8"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638300" y="8562975"/>
            <a:ext cx="247650" cy="266700"/>
          </a:xfrm>
          <a:prstGeom prst="rect">
            <a:avLst/>
          </a:prstGeom>
        </p:spPr>
      </p:pic>
      <p:pic>
        <p:nvPicPr>
          <p:cNvPr id="10" name="Object 9" descr="preencoded.png"/>
          <p:cNvPicPr>
            <a:picLocks noChangeAspect="1"/>
          </p:cNvPicPr>
          <p:nvPr/>
        </p:nvPicPr>
        <p:blipFill>
          <a:blip r:embed="rId13"/>
          <a:srcRect/>
          <a:stretch/>
        </p:blipFill>
        <p:spPr>
          <a:xfrm>
            <a:off x="8077200" y="2466975"/>
            <a:ext cx="9601200" cy="5905500"/>
          </a:xfrm>
          <a:prstGeom prst="rect">
            <a:avLst/>
          </a:prstGeom>
        </p:spPr>
      </p:pic>
      <p:sp>
        <p:nvSpPr>
          <p:cNvPr id="11" name="Object10"/>
          <p:cNvSpPr/>
          <p:nvPr/>
        </p:nvSpPr>
        <p:spPr>
          <a:xfrm>
            <a:off x="1647825" y="1666875"/>
            <a:ext cx="6886575" cy="3028950"/>
          </a:xfrm>
          <a:prstGeom prst="rect">
            <a:avLst/>
          </a:prstGeom>
          <a:noFill/>
          <a:ln/>
        </p:spPr>
        <p:txBody>
          <a:bodyPr wrap="square" lIns="0" tIns="0" rIns="0" bIns="0" rtlCol="0" anchor="t"/>
          <a:lstStyle/>
          <a:p>
            <a:pPr algn="l">
              <a:lnSpc>
                <a:spcPts val="7920"/>
              </a:lnSpc>
            </a:pPr>
            <a:r>
              <a:rPr lang="en-US" sz="7200" b="1" i="0" dirty="0">
                <a:solidFill>
                  <a:srgbClr val="0E6476"/>
                </a:solidFill>
                <a:latin typeface="GT Walsheim Pro Bold" pitchFamily="34" charset="0"/>
                <a:ea typeface="GT Walsheim Pro Bold" pitchFamily="34" charset="-122"/>
                <a:cs typeface="GT Walsheim Pro Bold" pitchFamily="34" charset="-120"/>
              </a:rPr>
              <a:t>AT A GLANCE 
</a:t>
            </a:r>
            <a:r>
              <a:rPr lang="en-US" sz="7200" b="1" i="0" dirty="0">
                <a:solidFill>
                  <a:srgbClr val="FF8277"/>
                </a:solidFill>
                <a:latin typeface="GT Walsheim Pro Bold" pitchFamily="34" charset="0"/>
                <a:ea typeface="GT Walsheim Pro Bold" pitchFamily="34" charset="-122"/>
                <a:cs typeface="GT Walsheim Pro Bold" pitchFamily="34" charset="-120"/>
              </a:rPr>
              <a:t>PASSWORD HEALTH</a:t>
            </a:r>
            <a:endParaRPr lang="en-US" sz="7200" dirty="0"/>
          </a:p>
        </p:txBody>
      </p:sp>
      <p:sp>
        <p:nvSpPr>
          <p:cNvPr id="12" name="Object11"/>
          <p:cNvSpPr/>
          <p:nvPr/>
        </p:nvSpPr>
        <p:spPr>
          <a:xfrm>
            <a:off x="2200275" y="5229225"/>
            <a:ext cx="5791200" cy="74295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Shows number and breakdown of accounts with weak, reused or compromised passwords</a:t>
            </a:r>
            <a:endParaRPr lang="en-US" sz="2400" dirty="0"/>
          </a:p>
        </p:txBody>
      </p:sp>
      <p:sp>
        <p:nvSpPr>
          <p:cNvPr id="13" name="Object12"/>
          <p:cNvSpPr/>
          <p:nvPr/>
        </p:nvSpPr>
        <p:spPr>
          <a:xfrm>
            <a:off x="2200275" y="7096125"/>
            <a:ext cx="5505450" cy="638175"/>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Helps prioritize critical accounts that need password changes</a:t>
            </a:r>
            <a:endParaRPr lang="en-US" sz="2400" dirty="0"/>
          </a:p>
        </p:txBody>
      </p:sp>
      <p:sp>
        <p:nvSpPr>
          <p:cNvPr id="14" name="Object13"/>
          <p:cNvSpPr/>
          <p:nvPr/>
        </p:nvSpPr>
        <p:spPr>
          <a:xfrm rot="-5400000">
            <a:off x="-419100" y="1052513"/>
            <a:ext cx="14573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Password Health</a:t>
            </a:r>
            <a:endParaRPr lang="en-US" sz="1500" dirty="0"/>
          </a:p>
        </p:txBody>
      </p:sp>
      <p:sp>
        <p:nvSpPr>
          <p:cNvPr id="15" name="Object14"/>
          <p:cNvSpPr/>
          <p:nvPr/>
        </p:nvSpPr>
        <p:spPr>
          <a:xfrm rot="-5400000">
            <a:off x="-647700" y="5024438"/>
            <a:ext cx="193357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THREE</a:t>
            </a:r>
            <a:endParaRPr lang="en-US" sz="1650" dirty="0"/>
          </a:p>
        </p:txBody>
      </p:sp>
      <p:sp>
        <p:nvSpPr>
          <p:cNvPr id="16" name="Object15"/>
          <p:cNvSpPr/>
          <p:nvPr/>
        </p:nvSpPr>
        <p:spPr>
          <a:xfrm>
            <a:off x="2200275" y="8496300"/>
            <a:ext cx="5295900" cy="6858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Makes it easy to replace passwords with link to account website</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30705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64770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9550" y="8810625"/>
            <a:ext cx="209550" cy="121920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647825" y="5610225"/>
            <a:ext cx="247650" cy="247650"/>
          </a:xfrm>
          <a:prstGeom prst="rect">
            <a:avLst/>
          </a:prstGeom>
        </p:spPr>
      </p:pic>
      <p:pic>
        <p:nvPicPr>
          <p:cNvPr id="7" name="Object 6"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647825" y="6543675"/>
            <a:ext cx="247650" cy="247650"/>
          </a:xfrm>
          <a:prstGeom prst="rect">
            <a:avLst/>
          </a:prstGeom>
        </p:spPr>
      </p:pic>
      <p:pic>
        <p:nvPicPr>
          <p:cNvPr id="8" name="Object 7"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647825" y="7439025"/>
            <a:ext cx="247650" cy="266700"/>
          </a:xfrm>
          <a:prstGeom prst="rect">
            <a:avLst/>
          </a:prstGeom>
        </p:spPr>
      </p:pic>
      <p:pic>
        <p:nvPicPr>
          <p:cNvPr id="9" name="Object 8"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647825" y="8391525"/>
            <a:ext cx="247650" cy="266700"/>
          </a:xfrm>
          <a:prstGeom prst="rect">
            <a:avLst/>
          </a:prstGeom>
        </p:spPr>
      </p:pic>
      <p:pic>
        <p:nvPicPr>
          <p:cNvPr id="10" name="Object 9"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6421100" y="3924300"/>
            <a:ext cx="1123950" cy="1143000"/>
          </a:xfrm>
          <a:prstGeom prst="rect">
            <a:avLst/>
          </a:prstGeom>
        </p:spPr>
      </p:pic>
      <p:pic>
        <p:nvPicPr>
          <p:cNvPr id="11" name="Object 10"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2468225" y="4752975"/>
            <a:ext cx="1390650" cy="1409700"/>
          </a:xfrm>
          <a:prstGeom prst="rect">
            <a:avLst/>
          </a:prstGeom>
        </p:spPr>
      </p:pic>
      <p:pic>
        <p:nvPicPr>
          <p:cNvPr id="12" name="Object 11"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5611475" y="6010275"/>
            <a:ext cx="819150" cy="838200"/>
          </a:xfrm>
          <a:prstGeom prst="rect">
            <a:avLst/>
          </a:prstGeom>
        </p:spPr>
      </p:pic>
      <p:pic>
        <p:nvPicPr>
          <p:cNvPr id="13" name="Object 12" descr="preencoded.png"/>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13439775" y="6715125"/>
            <a:ext cx="1352550" cy="1371600"/>
          </a:xfrm>
          <a:prstGeom prst="rect">
            <a:avLst/>
          </a:prstGeom>
        </p:spPr>
      </p:pic>
      <p:pic>
        <p:nvPicPr>
          <p:cNvPr id="14" name="Object 13" descr="preencoded.png"/>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1639550" y="7791450"/>
            <a:ext cx="1143000" cy="1162050"/>
          </a:xfrm>
          <a:prstGeom prst="rect">
            <a:avLst/>
          </a:prstGeom>
        </p:spPr>
      </p:pic>
      <p:pic>
        <p:nvPicPr>
          <p:cNvPr id="15" name="Object 14" descr="preencoded.png"/>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14611350" y="8877300"/>
            <a:ext cx="933450" cy="933450"/>
          </a:xfrm>
          <a:prstGeom prst="rect">
            <a:avLst/>
          </a:prstGeom>
        </p:spPr>
      </p:pic>
      <p:sp>
        <p:nvSpPr>
          <p:cNvPr id="16" name="Object15"/>
          <p:cNvSpPr/>
          <p:nvPr/>
        </p:nvSpPr>
        <p:spPr>
          <a:xfrm rot="-5400000">
            <a:off x="-419100" y="1052513"/>
            <a:ext cx="14573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Password Health</a:t>
            </a:r>
            <a:endParaRPr lang="en-US" sz="1500" dirty="0"/>
          </a:p>
        </p:txBody>
      </p:sp>
      <p:sp>
        <p:nvSpPr>
          <p:cNvPr id="17" name="Object16"/>
          <p:cNvSpPr/>
          <p:nvPr/>
        </p:nvSpPr>
        <p:spPr>
          <a:xfrm rot="-5400000">
            <a:off x="-647700" y="5024438"/>
            <a:ext cx="193357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THREE</a:t>
            </a:r>
            <a:endParaRPr lang="en-US" sz="1650" dirty="0"/>
          </a:p>
        </p:txBody>
      </p:sp>
      <p:sp>
        <p:nvSpPr>
          <p:cNvPr id="18" name="Object17"/>
          <p:cNvSpPr/>
          <p:nvPr/>
        </p:nvSpPr>
        <p:spPr>
          <a:xfrm>
            <a:off x="2209800" y="5486400"/>
            <a:ext cx="7562850" cy="74295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Dynamic reporting features</a:t>
            </a:r>
            <a:endParaRPr lang="en-US" sz="2400" dirty="0"/>
          </a:p>
        </p:txBody>
      </p:sp>
      <p:sp>
        <p:nvSpPr>
          <p:cNvPr id="19" name="Object18"/>
          <p:cNvSpPr/>
          <p:nvPr/>
        </p:nvSpPr>
        <p:spPr>
          <a:xfrm>
            <a:off x="2209800" y="6419850"/>
            <a:ext cx="8763000" cy="638175"/>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View current and past Password Health Score</a:t>
            </a:r>
            <a:endParaRPr lang="en-US" sz="2400" dirty="0"/>
          </a:p>
        </p:txBody>
      </p:sp>
      <p:sp>
        <p:nvSpPr>
          <p:cNvPr id="20" name="Object19"/>
          <p:cNvSpPr/>
          <p:nvPr/>
        </p:nvSpPr>
        <p:spPr>
          <a:xfrm>
            <a:off x="2209800" y="7372350"/>
            <a:ext cx="8896350" cy="6858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Benchmark company security and view future trendlines</a:t>
            </a:r>
            <a:endParaRPr lang="en-US" sz="2400" dirty="0"/>
          </a:p>
        </p:txBody>
      </p:sp>
      <p:sp>
        <p:nvSpPr>
          <p:cNvPr id="21" name="Object20"/>
          <p:cNvSpPr/>
          <p:nvPr/>
        </p:nvSpPr>
        <p:spPr>
          <a:xfrm>
            <a:off x="2209800" y="8324850"/>
            <a:ext cx="8896350" cy="6858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See total compromised passwords saved for each employee</a:t>
            </a:r>
            <a:endParaRPr lang="en-US" sz="2400" dirty="0"/>
          </a:p>
        </p:txBody>
      </p:sp>
      <p:sp>
        <p:nvSpPr>
          <p:cNvPr id="22" name="Object21"/>
          <p:cNvSpPr/>
          <p:nvPr/>
        </p:nvSpPr>
        <p:spPr>
          <a:xfrm>
            <a:off x="1647825" y="1666875"/>
            <a:ext cx="12830175" cy="2943225"/>
          </a:xfrm>
          <a:prstGeom prst="rect">
            <a:avLst/>
          </a:prstGeom>
          <a:noFill/>
          <a:ln/>
        </p:spPr>
        <p:txBody>
          <a:bodyPr wrap="square" lIns="0" tIns="0" rIns="0" bIns="0" rtlCol="0" anchor="t"/>
          <a:lstStyle/>
          <a:p>
            <a:pPr algn="l">
              <a:lnSpc>
                <a:spcPts val="7920"/>
              </a:lnSpc>
            </a:pPr>
            <a:r>
              <a:rPr lang="en-US" sz="7200" b="1" i="0" dirty="0">
                <a:solidFill>
                  <a:srgbClr val="0E6476"/>
                </a:solidFill>
                <a:latin typeface="GT Walsheim Pro Bold" pitchFamily="34" charset="0"/>
                <a:ea typeface="GT Walsheim Pro Bold" pitchFamily="34" charset="-122"/>
                <a:cs typeface="GT Walsheim Pro Bold" pitchFamily="34" charset="-120"/>
              </a:rPr>
              <a:t>PASSWORD HEALTH = 
ASSURANCE FOR EMPLOYEES </a:t>
            </a:r>
            <a:r>
              <a:rPr lang="en-US" sz="7200" b="1" i="0" dirty="0">
                <a:solidFill>
                  <a:srgbClr val="FF8277"/>
                </a:solidFill>
                <a:latin typeface="GT Walsheim Pro Bold" pitchFamily="34" charset="0"/>
                <a:ea typeface="GT Walsheim Pro Bold" pitchFamily="34" charset="-122"/>
                <a:cs typeface="GT Walsheim Pro Bold" pitchFamily="34" charset="-120"/>
              </a:rPr>
              <a:t>+ VISIBILITY FOR ADMINS</a:t>
            </a:r>
            <a:endParaRPr lang="en-US" sz="7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62865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9550" y="8810625"/>
            <a:ext cx="209550" cy="121920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600200" y="4695825"/>
            <a:ext cx="247650" cy="247650"/>
          </a:xfrm>
          <a:prstGeom prst="rect">
            <a:avLst/>
          </a:prstGeom>
        </p:spPr>
      </p:pic>
      <p:pic>
        <p:nvPicPr>
          <p:cNvPr id="7" name="Object 6"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600200" y="6029325"/>
            <a:ext cx="247650" cy="266700"/>
          </a:xfrm>
          <a:prstGeom prst="rect">
            <a:avLst/>
          </a:prstGeom>
        </p:spPr>
      </p:pic>
      <p:pic>
        <p:nvPicPr>
          <p:cNvPr id="8" name="Object 7"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334500" y="6543675"/>
            <a:ext cx="247650" cy="247650"/>
          </a:xfrm>
          <a:prstGeom prst="rect">
            <a:avLst/>
          </a:prstGeom>
        </p:spPr>
      </p:pic>
      <p:pic>
        <p:nvPicPr>
          <p:cNvPr id="9" name="Object 8"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315450" y="4676775"/>
            <a:ext cx="247650" cy="247650"/>
          </a:xfrm>
          <a:prstGeom prst="rect">
            <a:avLst/>
          </a:prstGeom>
        </p:spPr>
      </p:pic>
      <p:pic>
        <p:nvPicPr>
          <p:cNvPr id="10" name="Object 9"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600200" y="8201025"/>
            <a:ext cx="247650" cy="247650"/>
          </a:xfrm>
          <a:prstGeom prst="rect">
            <a:avLst/>
          </a:prstGeom>
        </p:spPr>
      </p:pic>
      <p:sp>
        <p:nvSpPr>
          <p:cNvPr id="11" name="Object10"/>
          <p:cNvSpPr/>
          <p:nvPr/>
        </p:nvSpPr>
        <p:spPr>
          <a:xfrm>
            <a:off x="2162175" y="4619625"/>
            <a:ext cx="5676900" cy="800100"/>
          </a:xfrm>
          <a:prstGeom prst="rect">
            <a:avLst/>
          </a:prstGeom>
          <a:noFill/>
          <a:ln/>
        </p:spPr>
        <p:txBody>
          <a:bodyPr wrap="square" lIns="0" tIns="0" rIns="0" bIns="0" rtlCol="0" anchor="t"/>
          <a:lstStyle/>
          <a:p>
            <a:pPr algn="l">
              <a:lnSpc>
                <a:spcPts val="3150"/>
              </a:lnSpc>
            </a:pPr>
            <a:r>
              <a:rPr lang="en-US" sz="2100" b="0" i="0" kern="0" spc="-75" dirty="0">
                <a:solidFill>
                  <a:srgbClr val="0E6476"/>
                </a:solidFill>
                <a:latin typeface="GT Walsheim Pro Regular" pitchFamily="34" charset="0"/>
                <a:ea typeface="GT Walsheim Pro Regular" pitchFamily="34" charset="-122"/>
                <a:cs typeface="GT Walsheim Pro Regular" pitchFamily="34" charset="-120"/>
              </a:rPr>
              <a:t>Set a goal for individual employee scores and the overall company score. We recommend 90.</a:t>
            </a:r>
            <a:endParaRPr lang="en-US" sz="2100" dirty="0"/>
          </a:p>
        </p:txBody>
      </p:sp>
      <p:sp>
        <p:nvSpPr>
          <p:cNvPr id="12" name="Object11"/>
          <p:cNvSpPr/>
          <p:nvPr/>
        </p:nvSpPr>
        <p:spPr>
          <a:xfrm>
            <a:off x="2162175" y="5972175"/>
            <a:ext cx="5943600" cy="1600200"/>
          </a:xfrm>
          <a:prstGeom prst="rect">
            <a:avLst/>
          </a:prstGeom>
          <a:noFill/>
          <a:ln/>
        </p:spPr>
        <p:txBody>
          <a:bodyPr wrap="square" lIns="0" tIns="0" rIns="0" bIns="0" rtlCol="0" anchor="t"/>
          <a:lstStyle/>
          <a:p>
            <a:pPr algn="l">
              <a:lnSpc>
                <a:spcPts val="3150"/>
              </a:lnSpc>
            </a:pPr>
            <a:r>
              <a:rPr lang="en-US" sz="2100" b="0" i="0" kern="0" spc="-75" dirty="0">
                <a:solidFill>
                  <a:srgbClr val="0E6476"/>
                </a:solidFill>
                <a:latin typeface="GT Walsheim Pro Regular" pitchFamily="34" charset="0"/>
                <a:ea typeface="GT Walsheim Pro Regular" pitchFamily="34" charset="-122"/>
                <a:cs typeface="GT Walsheim Pro Regular" pitchFamily="34" charset="-120"/>
              </a:rPr>
              <a:t>Use Password Health as an internal awareness tool. Educate employees about the risks of compromised, weak, and reused passwords, both to their personal lives and your company’s security.</a:t>
            </a:r>
            <a:endParaRPr lang="en-US" sz="2100" dirty="0"/>
          </a:p>
        </p:txBody>
      </p:sp>
      <p:sp>
        <p:nvSpPr>
          <p:cNvPr id="13" name="Object12"/>
          <p:cNvSpPr/>
          <p:nvPr/>
        </p:nvSpPr>
        <p:spPr>
          <a:xfrm rot="-5400000">
            <a:off x="-419100" y="1052513"/>
            <a:ext cx="14573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Password Health</a:t>
            </a:r>
            <a:endParaRPr lang="en-US" sz="1500" dirty="0"/>
          </a:p>
        </p:txBody>
      </p:sp>
      <p:sp>
        <p:nvSpPr>
          <p:cNvPr id="14" name="Object13"/>
          <p:cNvSpPr/>
          <p:nvPr/>
        </p:nvSpPr>
        <p:spPr>
          <a:xfrm rot="-5400000">
            <a:off x="-647700" y="5024438"/>
            <a:ext cx="193357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THREE</a:t>
            </a:r>
            <a:endParaRPr lang="en-US" sz="1650" dirty="0"/>
          </a:p>
        </p:txBody>
      </p:sp>
      <p:sp>
        <p:nvSpPr>
          <p:cNvPr id="15" name="Object14"/>
          <p:cNvSpPr/>
          <p:nvPr/>
        </p:nvSpPr>
        <p:spPr>
          <a:xfrm>
            <a:off x="1600200" y="1571625"/>
            <a:ext cx="15154275" cy="1962150"/>
          </a:xfrm>
          <a:prstGeom prst="rect">
            <a:avLst/>
          </a:prstGeom>
          <a:noFill/>
          <a:ln/>
        </p:spPr>
        <p:txBody>
          <a:bodyPr wrap="square" lIns="0" tIns="0" rIns="0" bIns="0" rtlCol="0" anchor="t"/>
          <a:lstStyle/>
          <a:p>
            <a:pPr algn="l">
              <a:lnSpc>
                <a:spcPts val="7920"/>
              </a:lnSpc>
            </a:pPr>
            <a:r>
              <a:rPr lang="en-US" sz="7200" b="1" i="0" dirty="0">
                <a:solidFill>
                  <a:srgbClr val="0E6476"/>
                </a:solidFill>
                <a:latin typeface="GT Walsheim Pro Bold" pitchFamily="34" charset="0"/>
                <a:ea typeface="GT Walsheim Pro Bold" pitchFamily="34" charset="-122"/>
                <a:cs typeface="GT Walsheim Pro Bold" pitchFamily="34" charset="-120"/>
              </a:rPr>
              <a:t>FIVE WAYS TO USE DASHLANE’S </a:t>
            </a:r>
            <a:r>
              <a:rPr lang="en-US" sz="7200" b="1" i="0" dirty="0">
                <a:solidFill>
                  <a:srgbClr val="FFFFFF"/>
                </a:solidFill>
                <a:latin typeface="GT Walsheim Pro Bold" pitchFamily="34" charset="0"/>
                <a:ea typeface="GT Walsheim Pro Bold" pitchFamily="34" charset="-122"/>
                <a:cs typeface="GT Walsheim Pro Bold" pitchFamily="34" charset="-120"/>
              </a:rPr>
              <a:t>PASSWORD HEALTH FEATURE</a:t>
            </a:r>
            <a:endParaRPr lang="en-US" sz="7200" dirty="0"/>
          </a:p>
        </p:txBody>
      </p:sp>
      <p:sp>
        <p:nvSpPr>
          <p:cNvPr id="16" name="Object15"/>
          <p:cNvSpPr/>
          <p:nvPr/>
        </p:nvSpPr>
        <p:spPr>
          <a:xfrm>
            <a:off x="9896475" y="6457950"/>
            <a:ext cx="5200650" cy="2400300"/>
          </a:xfrm>
          <a:prstGeom prst="rect">
            <a:avLst/>
          </a:prstGeom>
          <a:noFill/>
          <a:ln/>
        </p:spPr>
        <p:txBody>
          <a:bodyPr wrap="square" lIns="0" tIns="0" rIns="0" bIns="0" rtlCol="0" anchor="t"/>
          <a:lstStyle/>
          <a:p>
            <a:pPr algn="l">
              <a:lnSpc>
                <a:spcPts val="3150"/>
              </a:lnSpc>
            </a:pPr>
            <a:r>
              <a:rPr lang="en-US" sz="2100" b="0" i="0" kern="0" spc="-75" dirty="0">
                <a:solidFill>
                  <a:srgbClr val="0E6476"/>
                </a:solidFill>
                <a:latin typeface="GT Walsheim Pro Regular" pitchFamily="34" charset="0"/>
                <a:ea typeface="GT Walsheim Pro Regular" pitchFamily="34" charset="-122"/>
                <a:cs typeface="GT Walsheim Pro Regular" pitchFamily="34" charset="-120"/>
              </a:rPr>
              <a:t>Monitor changes in Password Health over time to gauge the success of your security and awareness campaigns, and use this insight as a north star in company townhall presentations or executive briefings.</a:t>
            </a:r>
            <a:endParaRPr lang="en-US" sz="2100" dirty="0"/>
          </a:p>
        </p:txBody>
      </p:sp>
      <p:sp>
        <p:nvSpPr>
          <p:cNvPr id="17" name="Object16"/>
          <p:cNvSpPr/>
          <p:nvPr/>
        </p:nvSpPr>
        <p:spPr>
          <a:xfrm>
            <a:off x="2162175" y="8124825"/>
            <a:ext cx="5619750" cy="1600200"/>
          </a:xfrm>
          <a:prstGeom prst="rect">
            <a:avLst/>
          </a:prstGeom>
          <a:noFill/>
          <a:ln/>
        </p:spPr>
        <p:txBody>
          <a:bodyPr wrap="square" lIns="0" tIns="0" rIns="0" bIns="0" rtlCol="0" anchor="t"/>
          <a:lstStyle/>
          <a:p>
            <a:pPr algn="l">
              <a:lnSpc>
                <a:spcPts val="3150"/>
              </a:lnSpc>
            </a:pPr>
            <a:r>
              <a:rPr lang="en-US" sz="2100" b="0" i="0" kern="0" spc="-75" dirty="0">
                <a:solidFill>
                  <a:srgbClr val="0E6476"/>
                </a:solidFill>
                <a:latin typeface="GT Walsheim Pro Regular" pitchFamily="34" charset="0"/>
                <a:ea typeface="GT Walsheim Pro Regular" pitchFamily="34" charset="-122"/>
                <a:cs typeface="GT Walsheim Pro Regular" pitchFamily="34" charset="-120"/>
              </a:rPr>
              <a:t>Create incentives for high-risk employees—those with low scores and reused personal and business passwords—and reward improvements.</a:t>
            </a:r>
            <a:endParaRPr lang="en-US" sz="2100" dirty="0"/>
          </a:p>
        </p:txBody>
      </p:sp>
      <p:sp>
        <p:nvSpPr>
          <p:cNvPr id="18" name="Object17"/>
          <p:cNvSpPr/>
          <p:nvPr/>
        </p:nvSpPr>
        <p:spPr>
          <a:xfrm>
            <a:off x="9877425" y="4600575"/>
            <a:ext cx="5200650" cy="1600200"/>
          </a:xfrm>
          <a:prstGeom prst="rect">
            <a:avLst/>
          </a:prstGeom>
          <a:noFill/>
          <a:ln/>
        </p:spPr>
        <p:txBody>
          <a:bodyPr wrap="square" lIns="0" tIns="0" rIns="0" bIns="0" rtlCol="0" anchor="t"/>
          <a:lstStyle/>
          <a:p>
            <a:pPr algn="l">
              <a:lnSpc>
                <a:spcPts val="3150"/>
              </a:lnSpc>
            </a:pPr>
            <a:r>
              <a:rPr lang="en-US" sz="2100" b="0" i="0" kern="0" spc="-75" dirty="0">
                <a:solidFill>
                  <a:srgbClr val="0E6476"/>
                </a:solidFill>
                <a:latin typeface="GT Walsheim Pro Regular" pitchFamily="34" charset="0"/>
                <a:ea typeface="GT Walsheim Pro Regular" pitchFamily="34" charset="-122"/>
                <a:cs typeface="GT Walsheim Pro Regular" pitchFamily="34" charset="-120"/>
              </a:rPr>
              <a:t>Encourage employees to watch for the alerts that Dashlane sends whenever a new data breach exposes their accounts.</a:t>
            </a:r>
            <a:endParaRPr lang="en-US" sz="2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47800" y="1800225"/>
            <a:ext cx="1943100" cy="2628900"/>
          </a:xfrm>
          <a:prstGeom prst="rect">
            <a:avLst/>
          </a:prstGeom>
        </p:spPr>
      </p:pic>
      <p:sp>
        <p:nvSpPr>
          <p:cNvPr id="5" name="Object4"/>
          <p:cNvSpPr/>
          <p:nvPr/>
        </p:nvSpPr>
        <p:spPr>
          <a:xfrm>
            <a:off x="4581525" y="2362200"/>
            <a:ext cx="14125575" cy="6219825"/>
          </a:xfrm>
          <a:prstGeom prst="rect">
            <a:avLst/>
          </a:prstGeom>
          <a:noFill/>
          <a:ln/>
        </p:spPr>
        <p:txBody>
          <a:bodyPr wrap="square" lIns="0" tIns="0" rIns="0" bIns="0" rtlCol="0" anchor="t"/>
          <a:lstStyle/>
          <a:p>
            <a:pPr algn="l">
              <a:lnSpc>
                <a:spcPts val="12870"/>
              </a:lnSpc>
            </a:pPr>
            <a:r>
              <a:rPr lang="en-US" sz="11700" b="1" i="0" dirty="0">
                <a:solidFill>
                  <a:srgbClr val="FD6F63"/>
                </a:solidFill>
                <a:latin typeface="GT Walsheim Pro Bold" pitchFamily="34" charset="0"/>
                <a:ea typeface="GT Walsheim Pro Bold" pitchFamily="34" charset="-122"/>
                <a:cs typeface="GT Walsheim Pro Bold" pitchFamily="34" charset="-120"/>
              </a:rPr>
              <a:t>MONITOR THE DARK WEB FOR COMPROMISED </a:t>
            </a:r>
            <a:r>
              <a:rPr lang="en-US" sz="11700" b="1" i="0" dirty="0">
                <a:solidFill>
                  <a:srgbClr val="FFFFFF"/>
                </a:solidFill>
                <a:latin typeface="GT Walsheim Pro Bold" pitchFamily="34" charset="0"/>
                <a:ea typeface="GT Walsheim Pro Bold" pitchFamily="34" charset="-122"/>
                <a:cs typeface="GT Walsheim Pro Bold" pitchFamily="34" charset="-120"/>
              </a:rPr>
              <a:t>CREDENTIALS</a:t>
            </a:r>
            <a:endParaRPr lang="en-US" sz="11700" dirty="0"/>
          </a:p>
        </p:txBody>
      </p:sp>
      <p:sp>
        <p:nvSpPr>
          <p:cNvPr id="6" name="Object5"/>
          <p:cNvSpPr/>
          <p:nvPr/>
        </p:nvSpPr>
        <p:spPr>
          <a:xfrm rot="-5400000">
            <a:off x="895350" y="6667500"/>
            <a:ext cx="2781300" cy="523875"/>
          </a:xfrm>
          <a:prstGeom prst="rect">
            <a:avLst/>
          </a:prstGeom>
          <a:noFill/>
          <a:ln/>
        </p:spPr>
        <p:txBody>
          <a:bodyPr wrap="square" lIns="0" tIns="0" rIns="0" bIns="0" rtlCol="0" anchor="ctr"/>
          <a:lstStyle/>
          <a:p>
            <a:pPr algn="l">
              <a:lnSpc>
                <a:spcPts val="4200"/>
              </a:lnSpc>
            </a:pPr>
            <a:r>
              <a:rPr lang="en-US" sz="3600" b="0" i="0" dirty="0">
                <a:solidFill>
                  <a:srgbClr val="FD6F63"/>
                </a:solidFill>
                <a:latin typeface="GT Walsheim Pro Regular" pitchFamily="34" charset="0"/>
                <a:ea typeface="GT Walsheim Pro Regular" pitchFamily="34" charset="-122"/>
                <a:cs typeface="GT Walsheim Pro Regular" pitchFamily="34" charset="-120"/>
              </a:rPr>
              <a:t>Chapter Four</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30705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486400" y="0"/>
            <a:ext cx="12801600" cy="10306050"/>
          </a:xfrm>
          <a:prstGeom prst="rect">
            <a:avLst/>
          </a:prstGeom>
        </p:spPr>
      </p:pic>
      <p:pic>
        <p:nvPicPr>
          <p:cNvPr id="5" name="Object 4" descr="preencoded.png"/>
          <p:cNvPicPr>
            <a:picLocks noChangeAspect="1"/>
          </p:cNvPicPr>
          <p:nvPr/>
        </p:nvPicPr>
        <p:blipFill>
          <a:blip r:embed="rId7"/>
          <a:srcRect/>
          <a:stretch/>
        </p:blipFill>
        <p:spPr>
          <a:xfrm>
            <a:off x="2162175" y="4286250"/>
            <a:ext cx="6667500" cy="6000750"/>
          </a:xfrm>
          <a:prstGeom prst="rect">
            <a:avLst/>
          </a:prstGeom>
        </p:spPr>
      </p:pic>
      <p:sp>
        <p:nvSpPr>
          <p:cNvPr id="6" name="Object5"/>
          <p:cNvSpPr/>
          <p:nvPr/>
        </p:nvSpPr>
        <p:spPr>
          <a:xfrm>
            <a:off x="9953625" y="4029075"/>
            <a:ext cx="7352242" cy="2952750"/>
          </a:xfrm>
          <a:prstGeom prst="rect">
            <a:avLst/>
          </a:prstGeom>
          <a:noFill/>
          <a:ln/>
        </p:spPr>
        <p:txBody>
          <a:bodyPr wrap="square" lIns="0" tIns="0" rIns="0" bIns="0" rtlCol="0" anchor="t"/>
          <a:lstStyle/>
          <a:p>
            <a:pPr algn="l">
              <a:lnSpc>
                <a:spcPts val="11850"/>
              </a:lnSpc>
            </a:pPr>
            <a:r>
              <a:rPr lang="en-US" sz="10125" b="1" i="0" dirty="0">
                <a:solidFill>
                  <a:srgbClr val="FFFFFF"/>
                </a:solidFill>
                <a:latin typeface="GT Walsheim Pro Bold" pitchFamily="34" charset="0"/>
                <a:ea typeface="GT Walsheim Pro Bold" pitchFamily="34" charset="-122"/>
                <a:cs typeface="GT Walsheim Pro Bold" pitchFamily="34" charset="-120"/>
              </a:rPr>
              <a:t>WELCOME!</a:t>
            </a:r>
            <a:endParaRPr lang="en-US" sz="10125" dirty="0"/>
          </a:p>
        </p:txBody>
      </p:sp>
      <p:sp>
        <p:nvSpPr>
          <p:cNvPr id="7" name="Object6"/>
          <p:cNvSpPr/>
          <p:nvPr/>
        </p:nvSpPr>
        <p:spPr>
          <a:xfrm>
            <a:off x="2152650" y="2971800"/>
            <a:ext cx="4248150" cy="666750"/>
          </a:xfrm>
          <a:prstGeom prst="rect">
            <a:avLst/>
          </a:prstGeom>
          <a:noFill/>
          <a:ln/>
        </p:spPr>
        <p:txBody>
          <a:bodyPr wrap="square" lIns="0" tIns="0" rIns="0" bIns="0" rtlCol="0" anchor="t"/>
          <a:lstStyle/>
          <a:p>
            <a:pPr algn="ctr">
              <a:lnSpc>
                <a:spcPts val="5280"/>
              </a:lnSpc>
            </a:pPr>
            <a:r>
              <a:rPr lang="en-US" sz="4800" b="1" i="0" dirty="0">
                <a:solidFill>
                  <a:srgbClr val="FFF4EF"/>
                </a:solidFill>
                <a:latin typeface="GT Walsheim Pro Bold" pitchFamily="34" charset="0"/>
                <a:ea typeface="GT Walsheim Pro Bold" pitchFamily="34" charset="-122"/>
                <a:cs typeface="GT Walsheim Pro Bold" pitchFamily="34" charset="-120"/>
              </a:rPr>
              <a:t>Speaker Name</a:t>
            </a:r>
            <a:endParaRPr lang="en-US" sz="4800" dirty="0"/>
          </a:p>
        </p:txBody>
      </p:sp>
      <p:sp>
        <p:nvSpPr>
          <p:cNvPr id="8" name="Object7"/>
          <p:cNvSpPr/>
          <p:nvPr/>
        </p:nvSpPr>
        <p:spPr>
          <a:xfrm>
            <a:off x="2162175" y="3638550"/>
            <a:ext cx="4914900" cy="2667000"/>
          </a:xfrm>
          <a:prstGeom prst="rect">
            <a:avLst/>
          </a:prstGeom>
          <a:noFill/>
          <a:ln/>
        </p:spPr>
        <p:txBody>
          <a:bodyPr wrap="square" lIns="0" tIns="0" rIns="0" bIns="0" rtlCol="0" anchor="t"/>
          <a:lstStyle/>
          <a:p>
            <a:pPr algn="l">
              <a:lnSpc>
                <a:spcPts val="4320"/>
              </a:lnSpc>
            </a:pPr>
            <a:r>
              <a:rPr lang="en-US" sz="2700" b="0" i="0" dirty="0">
                <a:solidFill>
                  <a:srgbClr val="0E6476"/>
                </a:solidFill>
                <a:latin typeface="Roboto Regular" pitchFamily="34" charset="0"/>
                <a:ea typeface="Roboto Regular" pitchFamily="34" charset="-122"/>
                <a:cs typeface="Roboto Regular" pitchFamily="34" charset="-120"/>
              </a:rPr>
              <a:t>Speaker Title</a:t>
            </a:r>
            <a:endParaRPr lang="en-US" sz="2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srcRect/>
          <a:stretch/>
        </p:blipFill>
        <p:spPr>
          <a:xfrm>
            <a:off x="8077200" y="3133725"/>
            <a:ext cx="9601200" cy="6019800"/>
          </a:xfrm>
          <a:prstGeom prst="rect">
            <a:avLst/>
          </a:prstGeom>
        </p:spPr>
      </p:pic>
      <p:pic>
        <p:nvPicPr>
          <p:cNvPr id="5" name="Object 4"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0" y="0"/>
            <a:ext cx="628650" cy="10306050"/>
          </a:xfrm>
          <a:prstGeom prst="rect">
            <a:avLst/>
          </a:prstGeom>
        </p:spPr>
      </p:pic>
      <p:pic>
        <p:nvPicPr>
          <p:cNvPr id="6" name="Object 5"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09550" y="8810625"/>
            <a:ext cx="209550" cy="1219200"/>
          </a:xfrm>
          <a:prstGeom prst="rect">
            <a:avLst/>
          </a:prstGeom>
        </p:spPr>
      </p:pic>
      <p:pic>
        <p:nvPicPr>
          <p:cNvPr id="7" name="Object 6"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9782175" y="0"/>
            <a:ext cx="8020050" cy="10306050"/>
          </a:xfrm>
          <a:prstGeom prst="rect">
            <a:avLst/>
          </a:prstGeom>
        </p:spPr>
      </p:pic>
      <p:pic>
        <p:nvPicPr>
          <p:cNvPr id="8" name="Object 7" descr="preencoded.png"/>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619250" y="3267075"/>
            <a:ext cx="247650" cy="247650"/>
          </a:xfrm>
          <a:prstGeom prst="rect">
            <a:avLst/>
          </a:prstGeom>
        </p:spPr>
      </p:pic>
      <p:pic>
        <p:nvPicPr>
          <p:cNvPr id="9" name="Object 8" descr="preencoded.png"/>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619250" y="4010025"/>
            <a:ext cx="247650" cy="247650"/>
          </a:xfrm>
          <a:prstGeom prst="rect">
            <a:avLst/>
          </a:prstGeom>
        </p:spPr>
      </p:pic>
      <p:sp>
        <p:nvSpPr>
          <p:cNvPr id="10" name="Object9"/>
          <p:cNvSpPr/>
          <p:nvPr/>
        </p:nvSpPr>
        <p:spPr>
          <a:xfrm rot="-5400000">
            <a:off x="-1857375" y="2486025"/>
            <a:ext cx="4324350"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Monitor the dark web for compromised credentials</a:t>
            </a:r>
            <a:endParaRPr lang="en-US" sz="1500" dirty="0"/>
          </a:p>
        </p:txBody>
      </p:sp>
      <p:sp>
        <p:nvSpPr>
          <p:cNvPr id="11" name="Object10"/>
          <p:cNvSpPr/>
          <p:nvPr/>
        </p:nvSpPr>
        <p:spPr>
          <a:xfrm rot="-5400000">
            <a:off x="-600075" y="6643688"/>
            <a:ext cx="18383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FOUR</a:t>
            </a:r>
            <a:endParaRPr lang="en-US" sz="1650" dirty="0"/>
          </a:p>
        </p:txBody>
      </p:sp>
      <p:sp>
        <p:nvSpPr>
          <p:cNvPr id="12" name="Object11"/>
          <p:cNvSpPr/>
          <p:nvPr/>
        </p:nvSpPr>
        <p:spPr>
          <a:xfrm>
            <a:off x="2181225" y="3143250"/>
            <a:ext cx="7562850" cy="742950"/>
          </a:xfrm>
          <a:prstGeom prst="rect">
            <a:avLst/>
          </a:prstGeom>
          <a:noFill/>
          <a:ln/>
        </p:spPr>
        <p:txBody>
          <a:bodyPr wrap="square" lIns="0" tIns="0" rIns="0" bIns="0" rtlCol="0" anchor="t"/>
          <a:lstStyle/>
          <a:p>
            <a:pPr algn="l">
              <a:lnSpc>
                <a:spcPts val="3375"/>
              </a:lnSpc>
            </a:pPr>
            <a:r>
              <a:rPr lang="en-US" sz="2250" b="1" i="0" kern="0" spc="-75" dirty="0">
                <a:solidFill>
                  <a:srgbClr val="0E6476"/>
                </a:solidFill>
                <a:latin typeface="GT Walsheim Pro Bold" pitchFamily="34" charset="0"/>
                <a:ea typeface="GT Walsheim Pro Bold" pitchFamily="34" charset="-122"/>
                <a:cs typeface="GT Walsheim Pro Bold" pitchFamily="34" charset="-120"/>
              </a:rPr>
              <a:t>Available to all users on a business plan</a:t>
            </a:r>
            <a:endParaRPr lang="en-US" sz="2250" dirty="0"/>
          </a:p>
        </p:txBody>
      </p:sp>
      <p:sp>
        <p:nvSpPr>
          <p:cNvPr id="13" name="Object12"/>
          <p:cNvSpPr/>
          <p:nvPr/>
        </p:nvSpPr>
        <p:spPr>
          <a:xfrm>
            <a:off x="2181225" y="3886200"/>
            <a:ext cx="6210300" cy="676275"/>
          </a:xfrm>
          <a:prstGeom prst="rect">
            <a:avLst/>
          </a:prstGeom>
          <a:noFill/>
          <a:ln/>
        </p:spPr>
        <p:txBody>
          <a:bodyPr wrap="square" lIns="0" tIns="0" rIns="0" bIns="0" rtlCol="0" anchor="t"/>
          <a:lstStyle/>
          <a:p>
            <a:pPr algn="l">
              <a:lnSpc>
                <a:spcPts val="3375"/>
              </a:lnSpc>
            </a:pPr>
            <a:r>
              <a:rPr lang="en-US" sz="2250" b="1" i="0" kern="0" spc="-75" dirty="0">
                <a:solidFill>
                  <a:srgbClr val="0E6476"/>
                </a:solidFill>
                <a:latin typeface="GT Walsheim Pro Bold" pitchFamily="34" charset="0"/>
                <a:ea typeface="GT Walsheim Pro Bold" pitchFamily="34" charset="-122"/>
                <a:cs typeface="GT Walsheim Pro Bold" pitchFamily="34" charset="-120"/>
              </a:rPr>
              <a:t>Alerts employees when their information appears on the dark web</a:t>
            </a:r>
            <a:endParaRPr lang="en-US" sz="2250" dirty="0"/>
          </a:p>
        </p:txBody>
      </p:sp>
      <p:sp>
        <p:nvSpPr>
          <p:cNvPr id="14" name="Object13"/>
          <p:cNvSpPr/>
          <p:nvPr/>
        </p:nvSpPr>
        <p:spPr>
          <a:xfrm>
            <a:off x="2190750" y="10201275"/>
            <a:ext cx="15630525" cy="10287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Employees can take action by clicking on button for flagged credential, which takes them to a login page to change their password; Dashlane  Generator creates a strong, random password</a:t>
            </a:r>
            <a:endParaRPr lang="en-US" sz="2400" dirty="0"/>
          </a:p>
        </p:txBody>
      </p:sp>
      <p:sp>
        <p:nvSpPr>
          <p:cNvPr id="15" name="Object14"/>
          <p:cNvSpPr/>
          <p:nvPr/>
        </p:nvSpPr>
        <p:spPr>
          <a:xfrm>
            <a:off x="1590675" y="5334000"/>
            <a:ext cx="2114550" cy="381000"/>
          </a:xfrm>
          <a:prstGeom prst="rect">
            <a:avLst/>
          </a:prstGeom>
          <a:noFill/>
          <a:ln/>
        </p:spPr>
        <p:txBody>
          <a:bodyPr wrap="square" lIns="0" tIns="0" rIns="0" bIns="0" rtlCol="0" anchor="t"/>
          <a:lstStyle/>
          <a:p>
            <a:pPr algn="l">
              <a:lnSpc>
                <a:spcPts val="2970"/>
              </a:lnSpc>
            </a:pPr>
            <a:r>
              <a:rPr lang="en-US" sz="2700" b="1" i="0" dirty="0">
                <a:solidFill>
                  <a:srgbClr val="FD6F63"/>
                </a:solidFill>
                <a:latin typeface="GT Walsheim Pro Bold" pitchFamily="34" charset="0"/>
                <a:ea typeface="GT Walsheim Pro Bold" pitchFamily="34" charset="-122"/>
                <a:cs typeface="GT Walsheim Pro Bold" pitchFamily="34" charset="-120"/>
              </a:rPr>
              <a:t>How it works</a:t>
            </a:r>
            <a:endParaRPr lang="en-US" sz="2700" dirty="0"/>
          </a:p>
        </p:txBody>
      </p:sp>
      <p:sp>
        <p:nvSpPr>
          <p:cNvPr id="16" name="Object15"/>
          <p:cNvSpPr/>
          <p:nvPr/>
        </p:nvSpPr>
        <p:spPr>
          <a:xfrm>
            <a:off x="1638300" y="5962650"/>
            <a:ext cx="5257800" cy="742950"/>
          </a:xfrm>
          <a:prstGeom prst="rect">
            <a:avLst/>
          </a:prstGeom>
          <a:noFill/>
          <a:ln/>
        </p:spPr>
        <p:txBody>
          <a:bodyPr wrap="square" lIns="0" tIns="0" rIns="0" bIns="0" rtlCol="0" anchor="t"/>
          <a:lstStyle/>
          <a:p>
            <a:pPr algn="l">
              <a:lnSpc>
                <a:spcPts val="3150"/>
              </a:lnSpc>
            </a:pPr>
            <a:r>
              <a:rPr lang="en-US" sz="2100" b="0" i="0" kern="0" spc="-75" dirty="0">
                <a:solidFill>
                  <a:srgbClr val="0E6476"/>
                </a:solidFill>
                <a:latin typeface="GT Walsheim Pro Regular" pitchFamily="34" charset="0"/>
                <a:ea typeface="GT Walsheim Pro Regular" pitchFamily="34" charset="-122"/>
                <a:cs typeface="GT Walsheim Pro Regular" pitchFamily="34" charset="-120"/>
              </a:rPr>
              <a:t>Employee adds up to five email addresses</a:t>
            </a:r>
            <a:endParaRPr lang="en-US" sz="2100" dirty="0"/>
          </a:p>
        </p:txBody>
      </p:sp>
      <p:sp>
        <p:nvSpPr>
          <p:cNvPr id="17" name="Object16"/>
          <p:cNvSpPr/>
          <p:nvPr/>
        </p:nvSpPr>
        <p:spPr>
          <a:xfrm>
            <a:off x="1647825" y="1666875"/>
            <a:ext cx="23031450" cy="4000500"/>
          </a:xfrm>
          <a:prstGeom prst="rect">
            <a:avLst/>
          </a:prstGeom>
          <a:noFill/>
          <a:ln/>
        </p:spPr>
        <p:txBody>
          <a:bodyPr wrap="square" lIns="0" tIns="0" rIns="0" bIns="0" rtlCol="0" anchor="t"/>
          <a:lstStyle/>
          <a:p>
            <a:pPr algn="l">
              <a:lnSpc>
                <a:spcPts val="7260"/>
              </a:lnSpc>
            </a:pPr>
            <a:r>
              <a:rPr lang="en-US" sz="6600" b="1" i="0" dirty="0">
                <a:solidFill>
                  <a:srgbClr val="0E6476"/>
                </a:solidFill>
                <a:latin typeface="GT Walsheim Pro Bold" pitchFamily="34" charset="0"/>
                <a:ea typeface="GT Walsheim Pro Bold" pitchFamily="34" charset="-122"/>
                <a:cs typeface="GT Walsheim Pro Bold" pitchFamily="34" charset="-120"/>
              </a:rPr>
              <a:t>AT A GLANCE </a:t>
            </a:r>
            <a:r>
              <a:rPr lang="en-US" sz="6600" b="1" i="0" dirty="0">
                <a:solidFill>
                  <a:srgbClr val="FD6F63"/>
                </a:solidFill>
                <a:latin typeface="GT Walsheim Pro Bold" pitchFamily="34" charset="0"/>
                <a:ea typeface="GT Walsheim Pro Bold" pitchFamily="34" charset="-122"/>
                <a:cs typeface="GT Walsheim Pro Bold" pitchFamily="34" charset="-120"/>
              </a:rPr>
              <a:t>DARK WEB MONITORING</a:t>
            </a:r>
            <a:endParaRPr lang="en-US" sz="6600" dirty="0"/>
          </a:p>
        </p:txBody>
      </p:sp>
      <p:sp>
        <p:nvSpPr>
          <p:cNvPr id="18" name="Object17"/>
          <p:cNvSpPr/>
          <p:nvPr/>
        </p:nvSpPr>
        <p:spPr>
          <a:xfrm>
            <a:off x="1638300" y="6648450"/>
            <a:ext cx="5762625" cy="1019175"/>
          </a:xfrm>
          <a:prstGeom prst="rect">
            <a:avLst/>
          </a:prstGeom>
          <a:noFill/>
          <a:ln/>
        </p:spPr>
        <p:txBody>
          <a:bodyPr wrap="square" lIns="0" tIns="0" rIns="0" bIns="0" rtlCol="0" anchor="t"/>
          <a:lstStyle/>
          <a:p>
            <a:pPr algn="l">
              <a:lnSpc>
                <a:spcPts val="3150"/>
              </a:lnSpc>
            </a:pPr>
            <a:r>
              <a:rPr lang="en-US" sz="2100" b="0" i="0" kern="0" spc="-75" dirty="0">
                <a:solidFill>
                  <a:srgbClr val="0E6476"/>
                </a:solidFill>
                <a:latin typeface="GT Walsheim Pro Regular" pitchFamily="34" charset="0"/>
                <a:ea typeface="GT Walsheim Pro Regular" pitchFamily="34" charset="-122"/>
                <a:cs typeface="GT Walsheim Pro Regular" pitchFamily="34" charset="-120"/>
              </a:rPr>
              <a:t>Dashlane scans billions of accounts on dark web and flags exposed accounts</a:t>
            </a:r>
            <a:endParaRPr lang="en-US" sz="2100" dirty="0"/>
          </a:p>
        </p:txBody>
      </p:sp>
      <p:sp>
        <p:nvSpPr>
          <p:cNvPr id="19" name="Object18"/>
          <p:cNvSpPr/>
          <p:nvPr/>
        </p:nvSpPr>
        <p:spPr>
          <a:xfrm>
            <a:off x="1638300" y="7705725"/>
            <a:ext cx="5800725" cy="1438275"/>
          </a:xfrm>
          <a:prstGeom prst="rect">
            <a:avLst/>
          </a:prstGeom>
          <a:noFill/>
          <a:ln/>
        </p:spPr>
        <p:txBody>
          <a:bodyPr wrap="square" lIns="0" tIns="0" rIns="0" bIns="0" rtlCol="0" anchor="t"/>
          <a:lstStyle/>
          <a:p>
            <a:pPr algn="l">
              <a:lnSpc>
                <a:spcPts val="3150"/>
              </a:lnSpc>
            </a:pPr>
            <a:r>
              <a:rPr lang="en-US" sz="2100" b="0" i="0" kern="0" spc="-75" dirty="0">
                <a:solidFill>
                  <a:srgbClr val="0E6476"/>
                </a:solidFill>
                <a:latin typeface="GT Walsheim Pro Regular" pitchFamily="34" charset="0"/>
                <a:ea typeface="GT Walsheim Pro Regular" pitchFamily="34" charset="-122"/>
                <a:cs typeface="GT Walsheim Pro Regular" pitchFamily="34" charset="-120"/>
              </a:rPr>
              <a:t>Employees can take action by clicking on button for flagged credential, which takes them to a login page to change their password; Dashlane</a:t>
            </a:r>
            <a:endParaRPr lang="en-US" sz="2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00200" y="6657975"/>
            <a:ext cx="247650" cy="247650"/>
          </a:xfrm>
          <a:prstGeom prst="rect">
            <a:avLst/>
          </a:prstGeom>
        </p:spPr>
      </p:pic>
      <p:pic>
        <p:nvPicPr>
          <p:cNvPr id="5" name="Object 4"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00200" y="8029575"/>
            <a:ext cx="247650" cy="266700"/>
          </a:xfrm>
          <a:prstGeom prst="rect">
            <a:avLst/>
          </a:prstGeom>
        </p:spPr>
      </p:pic>
      <p:pic>
        <p:nvPicPr>
          <p:cNvPr id="6" name="Object 5"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0"/>
            <a:ext cx="628650" cy="10306050"/>
          </a:xfrm>
          <a:prstGeom prst="rect">
            <a:avLst/>
          </a:prstGeom>
        </p:spPr>
      </p:pic>
      <p:pic>
        <p:nvPicPr>
          <p:cNvPr id="7" name="Object 6"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9550" y="8810625"/>
            <a:ext cx="209550" cy="1219200"/>
          </a:xfrm>
          <a:prstGeom prst="rect">
            <a:avLst/>
          </a:prstGeom>
        </p:spPr>
      </p:pic>
      <p:pic>
        <p:nvPicPr>
          <p:cNvPr id="8" name="Object 7"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0648950" y="5534025"/>
            <a:ext cx="6819900" cy="2495550"/>
          </a:xfrm>
          <a:prstGeom prst="rect">
            <a:avLst/>
          </a:prstGeom>
        </p:spPr>
      </p:pic>
      <p:pic>
        <p:nvPicPr>
          <p:cNvPr id="9" name="Object 8"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0648950" y="4838700"/>
            <a:ext cx="6819900" cy="2495550"/>
          </a:xfrm>
          <a:prstGeom prst="rect">
            <a:avLst/>
          </a:prstGeom>
        </p:spPr>
      </p:pic>
      <p:pic>
        <p:nvPicPr>
          <p:cNvPr id="10" name="Object 9"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0648950" y="4133850"/>
            <a:ext cx="6819900" cy="2514600"/>
          </a:xfrm>
          <a:prstGeom prst="rect">
            <a:avLst/>
          </a:prstGeom>
        </p:spPr>
      </p:pic>
      <p:pic>
        <p:nvPicPr>
          <p:cNvPr id="11" name="Object 10" descr="preencoded.png"/>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10648950" y="3438525"/>
            <a:ext cx="6819900" cy="2495550"/>
          </a:xfrm>
          <a:prstGeom prst="rect">
            <a:avLst/>
          </a:prstGeom>
        </p:spPr>
      </p:pic>
      <p:pic>
        <p:nvPicPr>
          <p:cNvPr id="12" name="Object 11" descr="preencoded.png"/>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0648950" y="2743200"/>
            <a:ext cx="6819900" cy="2495550"/>
          </a:xfrm>
          <a:prstGeom prst="rect">
            <a:avLst/>
          </a:prstGeom>
        </p:spPr>
      </p:pic>
      <p:sp>
        <p:nvSpPr>
          <p:cNvPr id="13" name="Object12"/>
          <p:cNvSpPr/>
          <p:nvPr/>
        </p:nvSpPr>
        <p:spPr>
          <a:xfrm>
            <a:off x="2162175" y="6562725"/>
            <a:ext cx="15097125" cy="13716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Features work together to empower </a:t>
            </a:r>
            <a:br/>
            <a:r>
              <a:rPr lang="en-US" sz="2400" b="1" i="0" kern="0" spc="-75" dirty="0">
                <a:solidFill>
                  <a:srgbClr val="0E6476"/>
                </a:solidFill>
                <a:latin typeface="GT Walsheim Pro Bold" pitchFamily="34" charset="0"/>
                <a:ea typeface="GT Walsheim Pro Bold" pitchFamily="34" charset="-122"/>
                <a:cs typeface="GT Walsheim Pro Bold" pitchFamily="34" charset="-120"/>
              </a:rPr>
              <a:t>employees to take action</a:t>
            </a:r>
            <a:endParaRPr lang="en-US" sz="2400" dirty="0"/>
          </a:p>
        </p:txBody>
      </p:sp>
      <p:sp>
        <p:nvSpPr>
          <p:cNvPr id="14" name="Object13"/>
          <p:cNvSpPr/>
          <p:nvPr/>
        </p:nvSpPr>
        <p:spPr>
          <a:xfrm>
            <a:off x="2162175" y="7915275"/>
            <a:ext cx="16725900" cy="4572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Both features drive up Password Health Score</a:t>
            </a:r>
            <a:endParaRPr lang="en-US" sz="2400" dirty="0"/>
          </a:p>
        </p:txBody>
      </p:sp>
      <p:sp>
        <p:nvSpPr>
          <p:cNvPr id="15" name="Object14"/>
          <p:cNvSpPr/>
          <p:nvPr/>
        </p:nvSpPr>
        <p:spPr>
          <a:xfrm>
            <a:off x="1600200" y="1666875"/>
            <a:ext cx="19840575" cy="7429500"/>
          </a:xfrm>
          <a:prstGeom prst="rect">
            <a:avLst/>
          </a:prstGeom>
          <a:noFill/>
          <a:ln/>
        </p:spPr>
        <p:txBody>
          <a:bodyPr wrap="square" lIns="0" tIns="0" rIns="0" bIns="0" rtlCol="0" anchor="t"/>
          <a:lstStyle/>
          <a:p>
            <a:pPr algn="l">
              <a:lnSpc>
                <a:spcPts val="7920"/>
              </a:lnSpc>
            </a:pPr>
            <a:r>
              <a:rPr lang="en-US" sz="7200" b="1" i="0" dirty="0">
                <a:solidFill>
                  <a:srgbClr val="0E6476"/>
                </a:solidFill>
                <a:latin typeface="GT Walsheim Pro Bold" pitchFamily="34" charset="0"/>
                <a:ea typeface="GT Walsheim Pro Bold" pitchFamily="34" charset="-122"/>
                <a:cs typeface="GT Walsheim Pro Bold" pitchFamily="34" charset="-120"/>
              </a:rPr>
              <a:t>BETTER TOGETHER: 
PASSWORD HEALTH </a:t>
            </a:r>
            <a:br/>
            <a:r>
              <a:rPr lang="en-US" sz="7200" b="1" i="0" dirty="0">
                <a:solidFill>
                  <a:srgbClr val="0E6476"/>
                </a:solidFill>
                <a:latin typeface="GT Walsheim Pro Bold" pitchFamily="34" charset="0"/>
                <a:ea typeface="GT Walsheim Pro Bold" pitchFamily="34" charset="-122"/>
                <a:cs typeface="GT Walsheim Pro Bold" pitchFamily="34" charset="-120"/>
              </a:rPr>
              <a:t>AND DARK WEB </a:t>
            </a:r>
            <a:br/>
            <a:r>
              <a:rPr lang="en-US" sz="7200" b="1" i="0" dirty="0">
                <a:solidFill>
                  <a:srgbClr val="FFFFFF"/>
                </a:solidFill>
                <a:latin typeface="GT Walsheim Pro Bold" pitchFamily="34" charset="0"/>
                <a:ea typeface="GT Walsheim Pro Bold" pitchFamily="34" charset="-122"/>
                <a:cs typeface="GT Walsheim Pro Bold" pitchFamily="34" charset="-120"/>
              </a:rPr>
              <a:t>MONITORING</a:t>
            </a:r>
            <a:endParaRPr lang="en-US" sz="7200" dirty="0"/>
          </a:p>
        </p:txBody>
      </p:sp>
      <p:sp>
        <p:nvSpPr>
          <p:cNvPr id="16" name="Object15"/>
          <p:cNvSpPr/>
          <p:nvPr/>
        </p:nvSpPr>
        <p:spPr>
          <a:xfrm rot="-5400000">
            <a:off x="-1857375" y="2486025"/>
            <a:ext cx="4324350"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Monitor the dark web for compromised credentials</a:t>
            </a:r>
            <a:endParaRPr lang="en-US" sz="1500" dirty="0"/>
          </a:p>
        </p:txBody>
      </p:sp>
      <p:sp>
        <p:nvSpPr>
          <p:cNvPr id="17" name="Object16"/>
          <p:cNvSpPr/>
          <p:nvPr/>
        </p:nvSpPr>
        <p:spPr>
          <a:xfrm rot="-5400000">
            <a:off x="-600075" y="6643688"/>
            <a:ext cx="18383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FOUR</a:t>
            </a:r>
            <a:endParaRPr lang="en-US" sz="16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47800" y="1800225"/>
            <a:ext cx="1943100" cy="2628900"/>
          </a:xfrm>
          <a:prstGeom prst="rect">
            <a:avLst/>
          </a:prstGeom>
        </p:spPr>
      </p:pic>
      <p:sp>
        <p:nvSpPr>
          <p:cNvPr id="5" name="Object4"/>
          <p:cNvSpPr/>
          <p:nvPr/>
        </p:nvSpPr>
        <p:spPr>
          <a:xfrm>
            <a:off x="4581525" y="2362200"/>
            <a:ext cx="13220700" cy="6219825"/>
          </a:xfrm>
          <a:prstGeom prst="rect">
            <a:avLst/>
          </a:prstGeom>
          <a:noFill/>
          <a:ln/>
        </p:spPr>
        <p:txBody>
          <a:bodyPr wrap="square" lIns="0" tIns="0" rIns="0" bIns="0" rtlCol="0" anchor="t"/>
          <a:lstStyle/>
          <a:p>
            <a:pPr algn="l">
              <a:lnSpc>
                <a:spcPts val="12870"/>
              </a:lnSpc>
            </a:pPr>
            <a:r>
              <a:rPr lang="en-US" sz="11700" b="1" i="0" dirty="0">
                <a:solidFill>
                  <a:srgbClr val="FD6F63"/>
                </a:solidFill>
                <a:latin typeface="GT Walsheim Pro Bold" pitchFamily="34" charset="0"/>
                <a:ea typeface="GT Walsheim Pro Bold" pitchFamily="34" charset="-122"/>
                <a:cs typeface="GT Walsheim Pro Bold" pitchFamily="34" charset="-120"/>
              </a:rPr>
              <a:t>BUILDING A SECURITY CULTURE DOESN’T </a:t>
            </a:r>
            <a:r>
              <a:rPr lang="en-US" sz="11700" b="1" i="0" dirty="0">
                <a:solidFill>
                  <a:srgbClr val="FFFFFF"/>
                </a:solidFill>
                <a:latin typeface="GT Walsheim Pro Bold" pitchFamily="34" charset="0"/>
                <a:ea typeface="GT Walsheim Pro Bold" pitchFamily="34" charset="-122"/>
                <a:cs typeface="GT Walsheim Pro Bold" pitchFamily="34" charset="-120"/>
              </a:rPr>
              <a:t>HAVE TO SUCK</a:t>
            </a:r>
            <a:endParaRPr lang="en-US" sz="11700" dirty="0"/>
          </a:p>
        </p:txBody>
      </p:sp>
      <p:sp>
        <p:nvSpPr>
          <p:cNvPr id="6" name="Object5"/>
          <p:cNvSpPr/>
          <p:nvPr/>
        </p:nvSpPr>
        <p:spPr>
          <a:xfrm rot="-5400000">
            <a:off x="952500" y="6724650"/>
            <a:ext cx="2667000" cy="523875"/>
          </a:xfrm>
          <a:prstGeom prst="rect">
            <a:avLst/>
          </a:prstGeom>
          <a:noFill/>
          <a:ln/>
        </p:spPr>
        <p:txBody>
          <a:bodyPr wrap="square" lIns="0" tIns="0" rIns="0" bIns="0" rtlCol="0" anchor="ctr"/>
          <a:lstStyle/>
          <a:p>
            <a:pPr algn="l">
              <a:lnSpc>
                <a:spcPts val="4200"/>
              </a:lnSpc>
            </a:pPr>
            <a:r>
              <a:rPr lang="en-US" sz="3600" b="0" i="0" dirty="0">
                <a:solidFill>
                  <a:srgbClr val="FD6F63"/>
                </a:solidFill>
                <a:latin typeface="GT Walsheim Pro Regular" pitchFamily="34" charset="0"/>
                <a:ea typeface="GT Walsheim Pro Regular" pitchFamily="34" charset="-122"/>
                <a:cs typeface="GT Walsheim Pro Regular" pitchFamily="34" charset="-120"/>
              </a:rPr>
              <a:t>Chapter Five</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28650" y="3905250"/>
            <a:ext cx="17659350" cy="63817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638300" y="4562475"/>
            <a:ext cx="247650" cy="266700"/>
          </a:xfrm>
          <a:prstGeom prst="rect">
            <a:avLst/>
          </a:prstGeom>
        </p:spPr>
      </p:pic>
      <p:pic>
        <p:nvPicPr>
          <p:cNvPr id="6" name="Object 5"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638300" y="6276975"/>
            <a:ext cx="247650" cy="266700"/>
          </a:xfrm>
          <a:prstGeom prst="rect">
            <a:avLst/>
          </a:prstGeom>
        </p:spPr>
      </p:pic>
      <p:pic>
        <p:nvPicPr>
          <p:cNvPr id="7" name="Object 6"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638300" y="7629525"/>
            <a:ext cx="247650" cy="247650"/>
          </a:xfrm>
          <a:prstGeom prst="rect">
            <a:avLst/>
          </a:prstGeom>
        </p:spPr>
      </p:pic>
      <p:pic>
        <p:nvPicPr>
          <p:cNvPr id="8" name="Object 7"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0" y="0"/>
            <a:ext cx="628650" cy="10306050"/>
          </a:xfrm>
          <a:prstGeom prst="rect">
            <a:avLst/>
          </a:prstGeom>
        </p:spPr>
      </p:pic>
      <p:pic>
        <p:nvPicPr>
          <p:cNvPr id="9" name="Object 8"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9550" y="8810625"/>
            <a:ext cx="209550" cy="1219200"/>
          </a:xfrm>
          <a:prstGeom prst="rect">
            <a:avLst/>
          </a:prstGeom>
        </p:spPr>
      </p:pic>
      <p:sp>
        <p:nvSpPr>
          <p:cNvPr id="10" name="Object9"/>
          <p:cNvSpPr/>
          <p:nvPr/>
        </p:nvSpPr>
        <p:spPr>
          <a:xfrm>
            <a:off x="2200275" y="4457700"/>
            <a:ext cx="15125700" cy="1371600"/>
          </a:xfrm>
          <a:prstGeom prst="rect">
            <a:avLst/>
          </a:prstGeom>
          <a:noFill/>
          <a:ln/>
        </p:spPr>
        <p:txBody>
          <a:bodyPr wrap="square" lIns="0" tIns="0" rIns="0" bIns="0" rtlCol="0" anchor="t"/>
          <a:lstStyle/>
          <a:p>
            <a:pPr algn="l">
              <a:lnSpc>
                <a:spcPts val="3600"/>
              </a:lnSpc>
            </a:pPr>
            <a:r>
              <a:rPr lang="en-US" sz="2400" b="1" i="0" kern="0" spc="-75" dirty="0">
                <a:solidFill>
                  <a:srgbClr val="FFFFFF"/>
                </a:solidFill>
                <a:latin typeface="GT Walsheim Pro Bold" pitchFamily="34" charset="0"/>
                <a:ea typeface="GT Walsheim Pro Bold" pitchFamily="34" charset="-122"/>
                <a:cs typeface="GT Walsheim Pro Bold" pitchFamily="34" charset="-120"/>
              </a:rPr>
              <a:t>Track progress over time</a:t>
            </a:r>
            <a:br/>
            <a:r>
              <a:rPr lang="en-US" sz="2400" b="0" i="0" kern="0" spc="-75" dirty="0">
                <a:solidFill>
                  <a:srgbClr val="FFFFFF"/>
                </a:solidFill>
                <a:latin typeface="GT Walsheim Pro Regular" pitchFamily="34" charset="0"/>
                <a:ea typeface="GT Walsheim Pro Regular" pitchFamily="34" charset="-122"/>
                <a:cs typeface="GT Walsheim Pro Regular" pitchFamily="34" charset="-120"/>
              </a:rPr>
              <a:t>Check your reporting dashboard weekly to see real-time updates on your company’s score. You’ll also be </a:t>
            </a:r>
            <a:br/>
            <a:r>
              <a:rPr lang="en-US" sz="2400" b="0" i="0" kern="0" spc="-75" dirty="0">
                <a:solidFill>
                  <a:srgbClr val="FFFFFF"/>
                </a:solidFill>
                <a:latin typeface="GT Walsheim Pro Regular" pitchFamily="34" charset="0"/>
                <a:ea typeface="GT Walsheim Pro Regular" pitchFamily="34" charset="-122"/>
                <a:cs typeface="GT Walsheim Pro Regular" pitchFamily="34" charset="-120"/>
              </a:rPr>
              <a:t>able to monitor which employees are taking action and which aren’t.</a:t>
            </a:r>
            <a:endParaRPr lang="en-US" sz="2400" dirty="0"/>
          </a:p>
        </p:txBody>
      </p:sp>
      <p:sp>
        <p:nvSpPr>
          <p:cNvPr id="11" name="Object10"/>
          <p:cNvSpPr/>
          <p:nvPr/>
        </p:nvSpPr>
        <p:spPr>
          <a:xfrm rot="-5400000">
            <a:off x="-19050" y="652463"/>
            <a:ext cx="6572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IAM 101</a:t>
            </a:r>
            <a:endParaRPr lang="en-US" sz="1500" dirty="0"/>
          </a:p>
        </p:txBody>
      </p:sp>
      <p:sp>
        <p:nvSpPr>
          <p:cNvPr id="12" name="Object11"/>
          <p:cNvSpPr/>
          <p:nvPr/>
        </p:nvSpPr>
        <p:spPr>
          <a:xfrm rot="-5400000">
            <a:off x="-523875" y="5024438"/>
            <a:ext cx="16859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a:t>
            </a:r>
            <a:r>
              <a:rPr lang="en-US" sz="1650" kern="0" spc="225" dirty="0">
                <a:solidFill>
                  <a:srgbClr val="FD6F63"/>
                </a:solidFill>
                <a:latin typeface="GT Walsheim Pro Regular" pitchFamily="34" charset="0"/>
                <a:ea typeface="GT Walsheim Pro Regular" pitchFamily="34" charset="-122"/>
                <a:cs typeface="GT Walsheim Pro Regular" pitchFamily="34" charset="-120"/>
              </a:rPr>
              <a:t>FIV</a:t>
            </a: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E</a:t>
            </a:r>
            <a:endParaRPr lang="en-US" sz="1650" dirty="0"/>
          </a:p>
        </p:txBody>
      </p:sp>
      <p:sp>
        <p:nvSpPr>
          <p:cNvPr id="13" name="Object12"/>
          <p:cNvSpPr/>
          <p:nvPr/>
        </p:nvSpPr>
        <p:spPr>
          <a:xfrm>
            <a:off x="2200275" y="7553325"/>
            <a:ext cx="15125700" cy="1828800"/>
          </a:xfrm>
          <a:prstGeom prst="rect">
            <a:avLst/>
          </a:prstGeom>
          <a:noFill/>
          <a:ln/>
        </p:spPr>
        <p:txBody>
          <a:bodyPr wrap="square" lIns="0" tIns="0" rIns="0" bIns="0" rtlCol="0" anchor="t"/>
          <a:lstStyle/>
          <a:p>
            <a:pPr algn="l">
              <a:lnSpc>
                <a:spcPts val="3600"/>
              </a:lnSpc>
            </a:pPr>
            <a:r>
              <a:rPr lang="en-US" sz="2400" b="1" i="0" kern="0" spc="-75" dirty="0">
                <a:solidFill>
                  <a:srgbClr val="FFFFFF"/>
                </a:solidFill>
                <a:latin typeface="GT Walsheim Pro Bold" pitchFamily="34" charset="0"/>
                <a:ea typeface="GT Walsheim Pro Bold" pitchFamily="34" charset="-122"/>
                <a:cs typeface="GT Walsheim Pro Bold" pitchFamily="34" charset="-120"/>
              </a:rPr>
              <a:t>Adjust based on results and follow up</a:t>
            </a:r>
            <a:r>
              <a:rPr lang="en-US" sz="2400" b="1" i="0" kern="0" spc="-75" dirty="0">
                <a:solidFill>
                  <a:srgbClr val="0E6476"/>
                </a:solidFill>
                <a:latin typeface="GT Walsheim Pro Bold" pitchFamily="34" charset="0"/>
                <a:ea typeface="GT Walsheim Pro Bold" pitchFamily="34" charset="-122"/>
                <a:cs typeface="GT Walsheim Pro Bold" pitchFamily="34" charset="-120"/>
              </a:rPr>
              <a:t> </a:t>
            </a:r>
            <a:br/>
            <a:r>
              <a:rPr lang="en-US" sz="2400" b="0" i="0" kern="0" spc="-75" dirty="0">
                <a:solidFill>
                  <a:srgbClr val="FFFFFF"/>
                </a:solidFill>
                <a:latin typeface="GT Walsheim Pro Regular" pitchFamily="34" charset="0"/>
                <a:ea typeface="GT Walsheim Pro Regular" pitchFamily="34" charset="-122"/>
                <a:cs typeface="GT Walsheim Pro Regular" pitchFamily="34" charset="-120"/>
              </a:rPr>
              <a:t>Revise your tactics based on the weekly progress. This may include sending follow-up emails or jumping on your internal communication platform (like Slack). Provide updates, display progress, and nudge stragglers to change their passwords. And if you’re not seeing the desired outcomes, discuss other strategies with your team.</a:t>
            </a:r>
            <a:endParaRPr lang="en-US" sz="2400" dirty="0"/>
          </a:p>
        </p:txBody>
      </p:sp>
      <p:sp>
        <p:nvSpPr>
          <p:cNvPr id="14" name="Object13"/>
          <p:cNvSpPr/>
          <p:nvPr/>
        </p:nvSpPr>
        <p:spPr>
          <a:xfrm>
            <a:off x="2200275" y="6191250"/>
            <a:ext cx="15782925" cy="1314450"/>
          </a:xfrm>
          <a:prstGeom prst="rect">
            <a:avLst/>
          </a:prstGeom>
          <a:noFill/>
          <a:ln/>
        </p:spPr>
        <p:txBody>
          <a:bodyPr wrap="square" lIns="0" tIns="0" rIns="0" bIns="0" rtlCol="0" anchor="t"/>
          <a:lstStyle/>
          <a:p>
            <a:pPr algn="l">
              <a:lnSpc>
                <a:spcPts val="3600"/>
              </a:lnSpc>
            </a:pPr>
            <a:r>
              <a:rPr lang="en-US" sz="2400" b="1" i="0" kern="0" spc="-75" dirty="0">
                <a:solidFill>
                  <a:srgbClr val="FFFFFF"/>
                </a:solidFill>
                <a:latin typeface="GT Walsheim Pro Bold" pitchFamily="34" charset="0"/>
                <a:ea typeface="GT Walsheim Pro Bold" pitchFamily="34" charset="-122"/>
                <a:cs typeface="GT Walsheim Pro Bold" pitchFamily="34" charset="-120"/>
              </a:rPr>
              <a:t>Lower risk of data breaches </a:t>
            </a:r>
            <a:br/>
            <a:r>
              <a:rPr lang="en-US" sz="2400" b="0" i="0" kern="0" spc="-75" dirty="0">
                <a:solidFill>
                  <a:srgbClr val="FFFFFF"/>
                </a:solidFill>
                <a:latin typeface="GT Walsheim Pro Regular" pitchFamily="34" charset="0"/>
                <a:ea typeface="GT Walsheim Pro Regular" pitchFamily="34" charset="-122"/>
                <a:cs typeface="GT Walsheim Pro Regular" pitchFamily="34" charset="-120"/>
              </a:rPr>
              <a:t>Send an email to the entire company explaining your objective, why it’s important, and what you’d like employees to do.</a:t>
            </a:r>
            <a:endParaRPr lang="en-US" sz="2400" dirty="0"/>
          </a:p>
        </p:txBody>
      </p:sp>
      <p:sp>
        <p:nvSpPr>
          <p:cNvPr id="15" name="Object14"/>
          <p:cNvSpPr/>
          <p:nvPr/>
        </p:nvSpPr>
        <p:spPr>
          <a:xfrm>
            <a:off x="1524000" y="1476375"/>
            <a:ext cx="13335000" cy="3190875"/>
          </a:xfrm>
          <a:prstGeom prst="rect">
            <a:avLst/>
          </a:prstGeom>
          <a:noFill/>
          <a:ln/>
        </p:spPr>
        <p:txBody>
          <a:bodyPr wrap="square" lIns="0" tIns="0" rIns="0" bIns="0" rtlCol="0" anchor="t"/>
          <a:lstStyle/>
          <a:p>
            <a:pPr algn="l">
              <a:lnSpc>
                <a:spcPts val="7920"/>
              </a:lnSpc>
            </a:pPr>
            <a:r>
              <a:rPr lang="en-US" sz="7200" b="1" i="0" dirty="0">
                <a:solidFill>
                  <a:srgbClr val="0E6476"/>
                </a:solidFill>
                <a:latin typeface="GT Walsheim Pro Bold" pitchFamily="34" charset="0"/>
                <a:ea typeface="GT Walsheim Pro Bold" pitchFamily="34" charset="-122"/>
                <a:cs typeface="GT Walsheim Pro Bold" pitchFamily="34" charset="-120"/>
              </a:rPr>
              <a:t>THREE STEPS FOR CREATING </a:t>
            </a:r>
            <a:br/>
            <a:r>
              <a:rPr lang="en-US" sz="7200" b="1" i="0" dirty="0">
                <a:solidFill>
                  <a:srgbClr val="FFFFFF"/>
                </a:solidFill>
                <a:latin typeface="GT Walsheim Pro Bold" pitchFamily="34" charset="0"/>
                <a:ea typeface="GT Walsheim Pro Bold" pitchFamily="34" charset="-122"/>
                <a:cs typeface="GT Walsheim Pro Bold" pitchFamily="34" charset="-120"/>
              </a:rPr>
              <a:t>A CULTURE OF SECURITY</a:t>
            </a:r>
            <a:endParaRPr lang="en-US" sz="7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3" name="Object 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0"/>
            <a:ext cx="628650" cy="10306050"/>
          </a:xfrm>
          <a:prstGeom prst="rect">
            <a:avLst/>
          </a:prstGeom>
        </p:spPr>
      </p:pic>
      <p:pic>
        <p:nvPicPr>
          <p:cNvPr id="5" name="Object 4"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9550" y="8810625"/>
            <a:ext cx="209550" cy="1219200"/>
          </a:xfrm>
          <a:prstGeom prst="rect">
            <a:avLst/>
          </a:prstGeom>
        </p:spPr>
      </p:pic>
      <p:pic>
        <p:nvPicPr>
          <p:cNvPr id="6" name="Object 5"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0096500" y="0"/>
            <a:ext cx="8191500" cy="10306050"/>
          </a:xfrm>
          <a:prstGeom prst="rect">
            <a:avLst/>
          </a:prstGeom>
        </p:spPr>
      </p:pic>
      <p:pic>
        <p:nvPicPr>
          <p:cNvPr id="7" name="Object 6"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1010900" y="3743325"/>
            <a:ext cx="247650" cy="247650"/>
          </a:xfrm>
          <a:prstGeom prst="rect">
            <a:avLst/>
          </a:prstGeom>
        </p:spPr>
      </p:pic>
      <p:pic>
        <p:nvPicPr>
          <p:cNvPr id="8" name="Object 7"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1010900" y="5286375"/>
            <a:ext cx="247650" cy="247650"/>
          </a:xfrm>
          <a:prstGeom prst="rect">
            <a:avLst/>
          </a:prstGeom>
        </p:spPr>
      </p:pic>
      <p:pic>
        <p:nvPicPr>
          <p:cNvPr id="9" name="Object 8"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1010900" y="6810375"/>
            <a:ext cx="247650" cy="247650"/>
          </a:xfrm>
          <a:prstGeom prst="rect">
            <a:avLst/>
          </a:prstGeom>
        </p:spPr>
      </p:pic>
      <p:sp>
        <p:nvSpPr>
          <p:cNvPr id="10" name="Object9"/>
          <p:cNvSpPr/>
          <p:nvPr/>
        </p:nvSpPr>
        <p:spPr>
          <a:xfrm>
            <a:off x="1609725" y="1304925"/>
            <a:ext cx="1685925" cy="333375"/>
          </a:xfrm>
          <a:prstGeom prst="rect">
            <a:avLst/>
          </a:prstGeom>
          <a:noFill/>
          <a:ln/>
        </p:spPr>
        <p:txBody>
          <a:bodyPr wrap="square" lIns="0" tIns="0" rIns="0" bIns="0" rtlCol="0" anchor="t"/>
          <a:lstStyle/>
          <a:p>
            <a:pPr algn="l">
              <a:lnSpc>
                <a:spcPts val="2640"/>
              </a:lnSpc>
            </a:pPr>
            <a:r>
              <a:rPr lang="en-US" sz="2400" b="1" i="0" dirty="0">
                <a:solidFill>
                  <a:srgbClr val="0E6476"/>
                </a:solidFill>
                <a:latin typeface="GT Walsheim Pro Bold" pitchFamily="34" charset="0"/>
                <a:ea typeface="GT Walsheim Pro Bold" pitchFamily="34" charset="-122"/>
                <a:cs typeface="GT Walsheim Pro Bold" pitchFamily="34" charset="-120"/>
              </a:rPr>
              <a:t>Case study</a:t>
            </a:r>
            <a:endParaRPr lang="en-US" sz="2400" dirty="0"/>
          </a:p>
        </p:txBody>
      </p:sp>
      <p:sp>
        <p:nvSpPr>
          <p:cNvPr id="11" name="Object10"/>
          <p:cNvSpPr/>
          <p:nvPr/>
        </p:nvSpPr>
        <p:spPr>
          <a:xfrm rot="-5400000">
            <a:off x="-19050" y="652463"/>
            <a:ext cx="6572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IAM 101</a:t>
            </a:r>
            <a:endParaRPr lang="en-US" sz="1500" dirty="0"/>
          </a:p>
        </p:txBody>
      </p:sp>
      <p:sp>
        <p:nvSpPr>
          <p:cNvPr id="13" name="Object12"/>
          <p:cNvSpPr/>
          <p:nvPr/>
        </p:nvSpPr>
        <p:spPr>
          <a:xfrm>
            <a:off x="11572875" y="3619500"/>
            <a:ext cx="5353050" cy="971550"/>
          </a:xfrm>
          <a:prstGeom prst="rect">
            <a:avLst/>
          </a:prstGeom>
          <a:noFill/>
          <a:ln/>
        </p:spPr>
        <p:txBody>
          <a:bodyPr wrap="square" lIns="0" tIns="0" rIns="0" bIns="0" rtlCol="0" anchor="t"/>
          <a:lstStyle/>
          <a:p>
            <a:pPr algn="l">
              <a:lnSpc>
                <a:spcPts val="2520"/>
              </a:lnSpc>
            </a:pPr>
            <a:r>
              <a:rPr lang="en-US" sz="2100" b="0" i="0" kern="0" spc="-75" dirty="0">
                <a:solidFill>
                  <a:srgbClr val="FFFFFF"/>
                </a:solidFill>
                <a:latin typeface="GT Walsheim Pro Regular" pitchFamily="34" charset="0"/>
                <a:ea typeface="GT Walsheim Pro Regular" pitchFamily="34" charset="-122"/>
                <a:cs typeface="GT Walsheim Pro Regular" pitchFamily="34" charset="-120"/>
              </a:rPr>
              <a:t>Empowers employees to take charge of their own online security by improving their Password Health Scores</a:t>
            </a:r>
            <a:endParaRPr lang="en-US" sz="2100" dirty="0"/>
          </a:p>
        </p:txBody>
      </p:sp>
      <p:sp>
        <p:nvSpPr>
          <p:cNvPr id="14" name="Object13"/>
          <p:cNvSpPr/>
          <p:nvPr/>
        </p:nvSpPr>
        <p:spPr>
          <a:xfrm>
            <a:off x="11572875" y="5153025"/>
            <a:ext cx="4972050" cy="971550"/>
          </a:xfrm>
          <a:prstGeom prst="rect">
            <a:avLst/>
          </a:prstGeom>
          <a:noFill/>
          <a:ln/>
        </p:spPr>
        <p:txBody>
          <a:bodyPr wrap="square" lIns="0" tIns="0" rIns="0" bIns="0" rtlCol="0" anchor="t"/>
          <a:lstStyle/>
          <a:p>
            <a:pPr algn="l">
              <a:lnSpc>
                <a:spcPts val="2520"/>
              </a:lnSpc>
            </a:pPr>
            <a:r>
              <a:rPr lang="en-US" sz="2100" b="0" i="0" kern="0" spc="-75" dirty="0">
                <a:solidFill>
                  <a:srgbClr val="FFFFFF"/>
                </a:solidFill>
                <a:latin typeface="GT Walsheim Pro Regular" pitchFamily="34" charset="0"/>
                <a:ea typeface="GT Walsheim Pro Regular" pitchFamily="34" charset="-122"/>
                <a:cs typeface="GT Walsheim Pro Regular" pitchFamily="34" charset="-120"/>
              </a:rPr>
              <a:t>Knows that employees are aware of new data breaches, thanks to automatic Dashlane alerts</a:t>
            </a:r>
            <a:endParaRPr lang="en-US" sz="2100" dirty="0"/>
          </a:p>
        </p:txBody>
      </p:sp>
      <p:sp>
        <p:nvSpPr>
          <p:cNvPr id="15" name="Object14"/>
          <p:cNvSpPr/>
          <p:nvPr/>
        </p:nvSpPr>
        <p:spPr>
          <a:xfrm>
            <a:off x="11572875" y="6686550"/>
            <a:ext cx="5124450" cy="1619250"/>
          </a:xfrm>
          <a:prstGeom prst="rect">
            <a:avLst/>
          </a:prstGeom>
          <a:noFill/>
          <a:ln/>
        </p:spPr>
        <p:txBody>
          <a:bodyPr wrap="square" lIns="0" tIns="0" rIns="0" bIns="0" rtlCol="0" anchor="t"/>
          <a:lstStyle/>
          <a:p>
            <a:pPr algn="l">
              <a:lnSpc>
                <a:spcPts val="2520"/>
              </a:lnSpc>
            </a:pPr>
            <a:r>
              <a:rPr lang="en-US" sz="2100" b="0" i="0" kern="0" spc="-75" dirty="0">
                <a:solidFill>
                  <a:srgbClr val="FFFFFF"/>
                </a:solidFill>
                <a:latin typeface="GT Walsheim Pro Regular" pitchFamily="34" charset="0"/>
                <a:ea typeface="GT Walsheim Pro Regular" pitchFamily="34" charset="-122"/>
                <a:cs typeface="GT Walsheim Pro Regular" pitchFamily="34" charset="-120"/>
              </a:rPr>
              <a:t>Has changed the way the entire company thinks about security—using Dashlane to springboard into security awareness and making security part of everyone’s responsibility</a:t>
            </a:r>
            <a:endParaRPr lang="en-US" sz="2100" dirty="0"/>
          </a:p>
        </p:txBody>
      </p:sp>
      <p:sp>
        <p:nvSpPr>
          <p:cNvPr id="16" name="Object15"/>
          <p:cNvSpPr/>
          <p:nvPr/>
        </p:nvSpPr>
        <p:spPr>
          <a:xfrm>
            <a:off x="10944225" y="2790825"/>
            <a:ext cx="15963900" cy="1314450"/>
          </a:xfrm>
          <a:prstGeom prst="rect">
            <a:avLst/>
          </a:prstGeom>
          <a:noFill/>
          <a:ln/>
        </p:spPr>
        <p:txBody>
          <a:bodyPr wrap="square" lIns="0" tIns="0" rIns="0" bIns="0" rtlCol="0" anchor="t"/>
          <a:lstStyle/>
          <a:p>
            <a:pPr algn="l">
              <a:lnSpc>
                <a:spcPts val="3600"/>
              </a:lnSpc>
            </a:pPr>
            <a:r>
              <a:rPr lang="en-US" sz="2400" b="1" i="0" kern="0" spc="-75" dirty="0">
                <a:solidFill>
                  <a:srgbClr val="FCEFF1"/>
                </a:solidFill>
                <a:latin typeface="GT Walsheim Pro Bold" pitchFamily="34" charset="0"/>
                <a:ea typeface="GT Walsheim Pro Bold" pitchFamily="34" charset="-122"/>
                <a:cs typeface="GT Walsheim Pro Bold" pitchFamily="34" charset="-120"/>
              </a:rPr>
              <a:t>With Dashlane, KHM Travel:</a:t>
            </a:r>
            <a:endParaRPr lang="en-US" sz="2400" dirty="0"/>
          </a:p>
        </p:txBody>
      </p:sp>
      <p:sp>
        <p:nvSpPr>
          <p:cNvPr id="17" name="Object16"/>
          <p:cNvSpPr/>
          <p:nvPr/>
        </p:nvSpPr>
        <p:spPr>
          <a:xfrm>
            <a:off x="1609725" y="2324100"/>
            <a:ext cx="7981950" cy="3400425"/>
          </a:xfrm>
          <a:prstGeom prst="rect">
            <a:avLst/>
          </a:prstGeom>
          <a:noFill/>
          <a:ln/>
        </p:spPr>
        <p:txBody>
          <a:bodyPr wrap="square" lIns="0" tIns="0" rIns="0" bIns="0" rtlCol="0" anchor="t"/>
          <a:lstStyle/>
          <a:p>
            <a:pPr algn="l">
              <a:lnSpc>
                <a:spcPts val="6435"/>
              </a:lnSpc>
            </a:pPr>
            <a:r>
              <a:rPr lang="en-US" sz="5850" b="1" i="0" dirty="0">
                <a:solidFill>
                  <a:srgbClr val="FFFFFF"/>
                </a:solidFill>
                <a:latin typeface="GT Walsheim Pro Bold" pitchFamily="34" charset="0"/>
                <a:ea typeface="GT Walsheim Pro Bold" pitchFamily="34" charset="-122"/>
                <a:cs typeface="GT Walsheim Pro Bold" pitchFamily="34" charset="-120"/>
              </a:rPr>
              <a:t>HOW KHM TRAVEL GROUP BUILT A SECURITY CULTURE </a:t>
            </a:r>
            <a:r>
              <a:rPr lang="en-US" sz="5850" b="1" i="0" dirty="0">
                <a:solidFill>
                  <a:srgbClr val="0E6476"/>
                </a:solidFill>
                <a:latin typeface="GT Walsheim Pro Bold" pitchFamily="34" charset="0"/>
                <a:ea typeface="GT Walsheim Pro Bold" pitchFamily="34" charset="-122"/>
                <a:cs typeface="GT Walsheim Pro Bold" pitchFamily="34" charset="-120"/>
              </a:rPr>
              <a:t>WITH DASHLANE</a:t>
            </a:r>
            <a:endParaRPr lang="en-US" sz="5850" dirty="0"/>
          </a:p>
        </p:txBody>
      </p:sp>
      <p:sp>
        <p:nvSpPr>
          <p:cNvPr id="18" name="Object17"/>
          <p:cNvSpPr/>
          <p:nvPr/>
        </p:nvSpPr>
        <p:spPr>
          <a:xfrm>
            <a:off x="1552575" y="6286500"/>
            <a:ext cx="8201025" cy="3114675"/>
          </a:xfrm>
          <a:prstGeom prst="rect">
            <a:avLst/>
          </a:prstGeom>
          <a:noFill/>
          <a:ln/>
        </p:spPr>
        <p:txBody>
          <a:bodyPr wrap="square" lIns="0" tIns="0" rIns="0" bIns="0" rtlCol="0" anchor="t"/>
          <a:lstStyle/>
          <a:p>
            <a:pPr algn="l">
              <a:lnSpc>
                <a:spcPts val="3375"/>
              </a:lnSpc>
            </a:pPr>
            <a:r>
              <a:rPr lang="en-US" sz="2250" b="0" i="0" kern="0" spc="-75" dirty="0">
                <a:solidFill>
                  <a:srgbClr val="FFFFFF"/>
                </a:solidFill>
                <a:latin typeface="GT Walsheim Pro Regular" pitchFamily="34" charset="0"/>
                <a:ea typeface="GT Walsheim Pro Regular" pitchFamily="34" charset="-122"/>
                <a:cs typeface="GT Walsheim Pro Regular" pitchFamily="34" charset="-120"/>
              </a:rPr>
              <a:t>One of the most innovative host travel agencies in the United States, KHM Travel Group supports more than 4,500 independent travel agents. The company deployed Dashlane to make password management, as well as employee onboarding and offboarding, easier and less disruptive. In addition to achieving those goals, implementing Dashlane helped KHM Travel Group foster a culture of security awareness.</a:t>
            </a:r>
            <a:endParaRPr lang="en-US" sz="2250" dirty="0"/>
          </a:p>
        </p:txBody>
      </p:sp>
      <p:sp>
        <p:nvSpPr>
          <p:cNvPr id="19" name="Object11">
            <a:extLst>
              <a:ext uri="{FF2B5EF4-FFF2-40B4-BE49-F238E27FC236}">
                <a16:creationId xmlns:a16="http://schemas.microsoft.com/office/drawing/2014/main" id="{D8A22B32-2DA2-CC44-8F88-BB1631A318C1}"/>
              </a:ext>
            </a:extLst>
          </p:cNvPr>
          <p:cNvSpPr/>
          <p:nvPr/>
        </p:nvSpPr>
        <p:spPr>
          <a:xfrm rot="-5400000">
            <a:off x="-523875" y="5024438"/>
            <a:ext cx="16859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a:t>
            </a:r>
            <a:r>
              <a:rPr lang="en-US" sz="1650" kern="0" spc="225" dirty="0">
                <a:solidFill>
                  <a:srgbClr val="FD6F63"/>
                </a:solidFill>
                <a:latin typeface="GT Walsheim Pro Regular" pitchFamily="34" charset="0"/>
                <a:ea typeface="GT Walsheim Pro Regular" pitchFamily="34" charset="-122"/>
                <a:cs typeface="GT Walsheim Pro Regular" pitchFamily="34" charset="-120"/>
              </a:rPr>
              <a:t>FIV</a:t>
            </a: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E</a:t>
            </a:r>
            <a:endParaRPr lang="en-US" sz="16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3" name="Object 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096500" y="0"/>
            <a:ext cx="8191500" cy="10306050"/>
          </a:xfrm>
          <a:prstGeom prst="rect">
            <a:avLst/>
          </a:prstGeom>
        </p:spPr>
      </p:pic>
      <p:pic>
        <p:nvPicPr>
          <p:cNvPr id="5" name="Object 4"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0" y="0"/>
            <a:ext cx="628650" cy="10306050"/>
          </a:xfrm>
          <a:prstGeom prst="rect">
            <a:avLst/>
          </a:prstGeom>
        </p:spPr>
      </p:pic>
      <p:pic>
        <p:nvPicPr>
          <p:cNvPr id="6" name="Object 5"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9550" y="8810625"/>
            <a:ext cx="209550" cy="1219200"/>
          </a:xfrm>
          <a:prstGeom prst="rect">
            <a:avLst/>
          </a:prstGeom>
        </p:spPr>
      </p:pic>
      <p:pic>
        <p:nvPicPr>
          <p:cNvPr id="7" name="Object 6"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1010900" y="4752975"/>
            <a:ext cx="247650" cy="247650"/>
          </a:xfrm>
          <a:prstGeom prst="rect">
            <a:avLst/>
          </a:prstGeom>
        </p:spPr>
      </p:pic>
      <p:pic>
        <p:nvPicPr>
          <p:cNvPr id="8" name="Object 7"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1010900" y="5419725"/>
            <a:ext cx="247650" cy="247650"/>
          </a:xfrm>
          <a:prstGeom prst="rect">
            <a:avLst/>
          </a:prstGeom>
        </p:spPr>
      </p:pic>
      <p:pic>
        <p:nvPicPr>
          <p:cNvPr id="9" name="Object 8"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1010900" y="6086475"/>
            <a:ext cx="247650" cy="247650"/>
          </a:xfrm>
          <a:prstGeom prst="rect">
            <a:avLst/>
          </a:prstGeom>
        </p:spPr>
      </p:pic>
      <p:sp>
        <p:nvSpPr>
          <p:cNvPr id="10" name="Object9"/>
          <p:cNvSpPr/>
          <p:nvPr/>
        </p:nvSpPr>
        <p:spPr>
          <a:xfrm>
            <a:off x="1609725" y="1304925"/>
            <a:ext cx="1685925" cy="333375"/>
          </a:xfrm>
          <a:prstGeom prst="rect">
            <a:avLst/>
          </a:prstGeom>
          <a:noFill/>
          <a:ln/>
        </p:spPr>
        <p:txBody>
          <a:bodyPr wrap="square" lIns="0" tIns="0" rIns="0" bIns="0" rtlCol="0" anchor="t"/>
          <a:lstStyle/>
          <a:p>
            <a:pPr algn="l">
              <a:lnSpc>
                <a:spcPts val="2640"/>
              </a:lnSpc>
            </a:pPr>
            <a:r>
              <a:rPr lang="en-US" sz="2400" b="1" i="0" dirty="0">
                <a:solidFill>
                  <a:srgbClr val="0E6476"/>
                </a:solidFill>
                <a:latin typeface="GT Walsheim Pro Bold" pitchFamily="34" charset="0"/>
                <a:ea typeface="GT Walsheim Pro Bold" pitchFamily="34" charset="-122"/>
                <a:cs typeface="GT Walsheim Pro Bold" pitchFamily="34" charset="-120"/>
              </a:rPr>
              <a:t>Case study</a:t>
            </a:r>
            <a:endParaRPr lang="en-US" sz="2400" dirty="0"/>
          </a:p>
        </p:txBody>
      </p:sp>
      <p:sp>
        <p:nvSpPr>
          <p:cNvPr id="11" name="Object10"/>
          <p:cNvSpPr/>
          <p:nvPr/>
        </p:nvSpPr>
        <p:spPr>
          <a:xfrm rot="-5400000">
            <a:off x="-19050" y="652463"/>
            <a:ext cx="6572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IAM 101</a:t>
            </a:r>
            <a:endParaRPr lang="en-US" sz="1500" dirty="0"/>
          </a:p>
        </p:txBody>
      </p:sp>
      <p:sp>
        <p:nvSpPr>
          <p:cNvPr id="13" name="Object12"/>
          <p:cNvSpPr/>
          <p:nvPr/>
        </p:nvSpPr>
        <p:spPr>
          <a:xfrm>
            <a:off x="11572875" y="4714875"/>
            <a:ext cx="5353050" cy="323850"/>
          </a:xfrm>
          <a:prstGeom prst="rect">
            <a:avLst/>
          </a:prstGeom>
          <a:noFill/>
          <a:ln/>
        </p:spPr>
        <p:txBody>
          <a:bodyPr wrap="square" lIns="0" tIns="0" rIns="0" bIns="0" rtlCol="0" anchor="t"/>
          <a:lstStyle/>
          <a:p>
            <a:pPr algn="l">
              <a:lnSpc>
                <a:spcPts val="2520"/>
              </a:lnSpc>
            </a:pPr>
            <a:r>
              <a:rPr lang="en-US" sz="2100" b="0" i="0" kern="0" spc="-75" dirty="0">
                <a:solidFill>
                  <a:srgbClr val="FFFFFF"/>
                </a:solidFill>
                <a:latin typeface="GT Walsheim Pro Regular" pitchFamily="34" charset="0"/>
                <a:ea typeface="GT Walsheim Pro Regular" pitchFamily="34" charset="-122"/>
                <a:cs typeface="GT Walsheim Pro Regular" pitchFamily="34" charset="-120"/>
              </a:rPr>
              <a:t>Password Generator</a:t>
            </a:r>
            <a:endParaRPr lang="en-US" sz="2100" dirty="0"/>
          </a:p>
        </p:txBody>
      </p:sp>
      <p:sp>
        <p:nvSpPr>
          <p:cNvPr id="14" name="Object13"/>
          <p:cNvSpPr/>
          <p:nvPr/>
        </p:nvSpPr>
        <p:spPr>
          <a:xfrm>
            <a:off x="11572875" y="5381625"/>
            <a:ext cx="5353050" cy="323850"/>
          </a:xfrm>
          <a:prstGeom prst="rect">
            <a:avLst/>
          </a:prstGeom>
          <a:noFill/>
          <a:ln/>
        </p:spPr>
        <p:txBody>
          <a:bodyPr wrap="square" lIns="0" tIns="0" rIns="0" bIns="0" rtlCol="0" anchor="t"/>
          <a:lstStyle/>
          <a:p>
            <a:pPr algn="l">
              <a:lnSpc>
                <a:spcPts val="2520"/>
              </a:lnSpc>
            </a:pPr>
            <a:r>
              <a:rPr lang="en-US" sz="2100" b="0" i="0" kern="0" spc="-75" dirty="0">
                <a:solidFill>
                  <a:srgbClr val="FFFFFF"/>
                </a:solidFill>
                <a:latin typeface="GT Walsheim Pro Regular" pitchFamily="34" charset="0"/>
                <a:ea typeface="GT Walsheim Pro Regular" pitchFamily="34" charset="-122"/>
                <a:cs typeface="GT Walsheim Pro Regular" pitchFamily="34" charset="-120"/>
              </a:rPr>
              <a:t>Secure sharing</a:t>
            </a:r>
            <a:endParaRPr lang="en-US" sz="2100" dirty="0"/>
          </a:p>
        </p:txBody>
      </p:sp>
      <p:sp>
        <p:nvSpPr>
          <p:cNvPr id="15" name="Object14"/>
          <p:cNvSpPr/>
          <p:nvPr/>
        </p:nvSpPr>
        <p:spPr>
          <a:xfrm>
            <a:off x="11572875" y="6048375"/>
            <a:ext cx="5353050" cy="647700"/>
          </a:xfrm>
          <a:prstGeom prst="rect">
            <a:avLst/>
          </a:prstGeom>
          <a:noFill/>
          <a:ln/>
        </p:spPr>
        <p:txBody>
          <a:bodyPr wrap="square" lIns="0" tIns="0" rIns="0" bIns="0" rtlCol="0" anchor="t"/>
          <a:lstStyle/>
          <a:p>
            <a:pPr algn="l">
              <a:lnSpc>
                <a:spcPts val="2520"/>
              </a:lnSpc>
            </a:pPr>
            <a:r>
              <a:rPr lang="en-US" sz="2100" b="0" i="0" kern="0" spc="-75" dirty="0">
                <a:solidFill>
                  <a:srgbClr val="FFFFFF"/>
                </a:solidFill>
                <a:latin typeface="GT Walsheim Pro Regular" pitchFamily="34" charset="0"/>
                <a:ea typeface="GT Walsheim Pro Regular" pitchFamily="34" charset="-122"/>
                <a:cs typeface="GT Walsheim Pro Regular" pitchFamily="34" charset="-120"/>
              </a:rPr>
              <a:t>Password Health Score and accompanying reporting dashboard</a:t>
            </a:r>
            <a:endParaRPr lang="en-US" sz="2100" dirty="0"/>
          </a:p>
        </p:txBody>
      </p:sp>
      <p:sp>
        <p:nvSpPr>
          <p:cNvPr id="16" name="Object15"/>
          <p:cNvSpPr/>
          <p:nvPr/>
        </p:nvSpPr>
        <p:spPr>
          <a:xfrm>
            <a:off x="10944225" y="2324100"/>
            <a:ext cx="6019800" cy="1314450"/>
          </a:xfrm>
          <a:prstGeom prst="rect">
            <a:avLst/>
          </a:prstGeom>
          <a:noFill/>
          <a:ln/>
        </p:spPr>
        <p:txBody>
          <a:bodyPr wrap="square" lIns="0" tIns="0" rIns="0" bIns="0" rtlCol="0" anchor="t"/>
          <a:lstStyle/>
          <a:p>
            <a:pPr algn="l">
              <a:lnSpc>
                <a:spcPts val="3375"/>
              </a:lnSpc>
            </a:pPr>
            <a:r>
              <a:rPr lang="en-US" sz="2250" b="0" i="0" kern="0" spc="-75" dirty="0">
                <a:solidFill>
                  <a:srgbClr val="FCEFF1"/>
                </a:solidFill>
                <a:latin typeface="GT Walsheim Pro Regular" pitchFamily="34" charset="0"/>
                <a:ea typeface="GT Walsheim Pro Regular" pitchFamily="34" charset="-122"/>
                <a:cs typeface="GT Walsheim Pro Regular" pitchFamily="34" charset="-120"/>
              </a:rPr>
              <a:t>It wasn’t long before the team began to see improvements in SNHA’s cybersecurity posture, thanks to a variety of Dashlane’s features including:</a:t>
            </a:r>
            <a:endParaRPr lang="en-US" sz="2250" dirty="0"/>
          </a:p>
        </p:txBody>
      </p:sp>
      <p:sp>
        <p:nvSpPr>
          <p:cNvPr id="17" name="Object16"/>
          <p:cNvSpPr/>
          <p:nvPr/>
        </p:nvSpPr>
        <p:spPr>
          <a:xfrm>
            <a:off x="1609725" y="2324100"/>
            <a:ext cx="8610600" cy="4095750"/>
          </a:xfrm>
          <a:prstGeom prst="rect">
            <a:avLst/>
          </a:prstGeom>
          <a:noFill/>
          <a:ln/>
        </p:spPr>
        <p:txBody>
          <a:bodyPr wrap="square" lIns="0" tIns="0" rIns="0" bIns="0" rtlCol="0" anchor="t"/>
          <a:lstStyle/>
          <a:p>
            <a:pPr algn="l">
              <a:lnSpc>
                <a:spcPts val="6435"/>
              </a:lnSpc>
            </a:pPr>
            <a:r>
              <a:rPr lang="en-US" sz="5850" b="1" i="0" dirty="0">
                <a:solidFill>
                  <a:srgbClr val="FFFFFF"/>
                </a:solidFill>
                <a:latin typeface="GT Walsheim Pro Bold" pitchFamily="34" charset="0"/>
                <a:ea typeface="GT Walsheim Pro Bold" pitchFamily="34" charset="-122"/>
                <a:cs typeface="GT Walsheim Pro Bold" pitchFamily="34" charset="-120"/>
              </a:rPr>
              <a:t>HOW SHEEHAN NAGLE HARTRAY ARCHITECTS LEVELED UP SECURITY  </a:t>
            </a:r>
            <a:r>
              <a:rPr lang="en-US" sz="5850" b="1" i="0" dirty="0">
                <a:solidFill>
                  <a:srgbClr val="0E6476"/>
                </a:solidFill>
                <a:latin typeface="GT Walsheim Pro Bold" pitchFamily="34" charset="0"/>
                <a:ea typeface="GT Walsheim Pro Bold" pitchFamily="34" charset="-122"/>
                <a:cs typeface="GT Walsheim Pro Bold" pitchFamily="34" charset="-120"/>
              </a:rPr>
              <a:t>WITH DASHLANE</a:t>
            </a:r>
            <a:endParaRPr lang="en-US" sz="5850" dirty="0"/>
          </a:p>
        </p:txBody>
      </p:sp>
      <p:sp>
        <p:nvSpPr>
          <p:cNvPr id="18" name="Object17"/>
          <p:cNvSpPr/>
          <p:nvPr/>
        </p:nvSpPr>
        <p:spPr>
          <a:xfrm>
            <a:off x="1600200" y="6143625"/>
            <a:ext cx="8201025" cy="3238500"/>
          </a:xfrm>
          <a:prstGeom prst="rect">
            <a:avLst/>
          </a:prstGeom>
          <a:noFill/>
          <a:ln/>
        </p:spPr>
        <p:txBody>
          <a:bodyPr wrap="square" lIns="0" tIns="0" rIns="0" bIns="0" rtlCol="0" anchor="t"/>
          <a:lstStyle/>
          <a:p>
            <a:pPr algn="l">
              <a:lnSpc>
                <a:spcPts val="3375"/>
              </a:lnSpc>
            </a:pPr>
            <a:r>
              <a:rPr lang="en-US" sz="2250" b="0" i="0" kern="0" spc="-75" dirty="0">
                <a:solidFill>
                  <a:srgbClr val="FFFFFF"/>
                </a:solidFill>
                <a:latin typeface="GT Walsheim Pro Regular" pitchFamily="34" charset="0"/>
                <a:ea typeface="GT Walsheim Pro Regular" pitchFamily="34" charset="-122"/>
                <a:cs typeface="GT Walsheim Pro Regular" pitchFamily="34" charset="-120"/>
              </a:rPr>
              <a:t>Sheehan Nagle Hartray Architects (SNHA) is a leading full-service architectural firm that, until recently, was faced with several cybersecurity challenges — particularly poor password habits. Not only did this leave the organization vulnerable to theft, but the sheer number of credentials was becoming too difficult to manage. The SNHA team turned to Dashlane for help managing their passwords securely — and ramping up quickly.</a:t>
            </a:r>
            <a:endParaRPr lang="en-US" sz="2250" dirty="0"/>
          </a:p>
        </p:txBody>
      </p:sp>
      <p:sp>
        <p:nvSpPr>
          <p:cNvPr id="19" name="Object18"/>
          <p:cNvSpPr/>
          <p:nvPr/>
        </p:nvSpPr>
        <p:spPr>
          <a:xfrm>
            <a:off x="10887075" y="7362825"/>
            <a:ext cx="6353175" cy="1314450"/>
          </a:xfrm>
          <a:prstGeom prst="rect">
            <a:avLst/>
          </a:prstGeom>
          <a:noFill/>
          <a:ln/>
        </p:spPr>
        <p:txBody>
          <a:bodyPr wrap="square" lIns="0" tIns="0" rIns="0" bIns="0" rtlCol="0" anchor="t"/>
          <a:lstStyle/>
          <a:p>
            <a:pPr algn="l">
              <a:lnSpc>
                <a:spcPts val="3375"/>
              </a:lnSpc>
            </a:pPr>
            <a:r>
              <a:rPr lang="en-US" sz="2250" b="0" i="0" kern="0" spc="-75" dirty="0">
                <a:solidFill>
                  <a:srgbClr val="FFFFFF"/>
                </a:solidFill>
                <a:latin typeface="GT Walsheim Pro Regular" pitchFamily="34" charset="0"/>
                <a:ea typeface="GT Walsheim Pro Regular" pitchFamily="34" charset="-122"/>
                <a:cs typeface="GT Walsheim Pro Regular" pitchFamily="34" charset="-120"/>
              </a:rPr>
              <a:t>One key result? </a:t>
            </a:r>
            <a:br/>
            <a:r>
              <a:rPr lang="en-US" sz="2250" b="0" i="0" kern="0" spc="-75" dirty="0">
                <a:solidFill>
                  <a:srgbClr val="FFFFFF"/>
                </a:solidFill>
                <a:latin typeface="GT Walsheim Pro Regular" pitchFamily="34" charset="0"/>
                <a:ea typeface="GT Walsheim Pro Regular" pitchFamily="34" charset="-122"/>
                <a:cs typeface="GT Walsheim Pro Regular" pitchFamily="34" charset="-120"/>
              </a:rPr>
              <a:t>A </a:t>
            </a:r>
            <a:r>
              <a:rPr lang="en-US" sz="2250" b="1" i="0" kern="0" spc="-75" dirty="0">
                <a:solidFill>
                  <a:srgbClr val="FFFFFF"/>
                </a:solidFill>
                <a:latin typeface="GT Walsheim Pro Bold" pitchFamily="34" charset="0"/>
                <a:ea typeface="GT Walsheim Pro Bold" pitchFamily="34" charset="-122"/>
                <a:cs typeface="GT Walsheim Pro Bold" pitchFamily="34" charset="-120"/>
              </a:rPr>
              <a:t>20% increase</a:t>
            </a:r>
            <a:r>
              <a:rPr lang="en-US" sz="2250" b="0" i="0" kern="0" spc="-75" dirty="0">
                <a:solidFill>
                  <a:srgbClr val="FFFFFF"/>
                </a:solidFill>
                <a:latin typeface="GT Walsheim Pro Regular" pitchFamily="34" charset="0"/>
                <a:ea typeface="GT Walsheim Pro Regular" pitchFamily="34" charset="-122"/>
                <a:cs typeface="GT Walsheim Pro Regular" pitchFamily="34" charset="-120"/>
              </a:rPr>
              <a:t> in the firm’s Password Health Score in less than seven months.</a:t>
            </a:r>
            <a:endParaRPr lang="en-US" sz="2250" dirty="0"/>
          </a:p>
        </p:txBody>
      </p:sp>
      <p:sp>
        <p:nvSpPr>
          <p:cNvPr id="20" name="Object11">
            <a:extLst>
              <a:ext uri="{FF2B5EF4-FFF2-40B4-BE49-F238E27FC236}">
                <a16:creationId xmlns:a16="http://schemas.microsoft.com/office/drawing/2014/main" id="{8C754046-2814-AA44-82A5-47DC3C569AB7}"/>
              </a:ext>
            </a:extLst>
          </p:cNvPr>
          <p:cNvSpPr/>
          <p:nvPr/>
        </p:nvSpPr>
        <p:spPr>
          <a:xfrm rot="-5400000">
            <a:off x="-523875" y="5024438"/>
            <a:ext cx="16859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a:t>
            </a:r>
            <a:r>
              <a:rPr lang="en-US" sz="1650" kern="0" spc="225" dirty="0">
                <a:solidFill>
                  <a:srgbClr val="FD6F63"/>
                </a:solidFill>
                <a:latin typeface="GT Walsheim Pro Regular" pitchFamily="34" charset="0"/>
                <a:ea typeface="GT Walsheim Pro Regular" pitchFamily="34" charset="-122"/>
                <a:cs typeface="GT Walsheim Pro Regular" pitchFamily="34" charset="-120"/>
              </a:rPr>
              <a:t>FIV</a:t>
            </a: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E</a:t>
            </a:r>
            <a:endParaRPr lang="en-US" sz="16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3" name="Object 2" descr="preencoded.png"/>
          <p:cNvPicPr>
            <a:picLocks noChangeAspect="1"/>
          </p:cNvPicPr>
          <p:nvPr/>
        </p:nvPicPr>
        <p:blipFill>
          <a:blip r:embed="rId3">
            <a:extLst>
              <a:ext uri="{96DAC541-7B7A-43D3-8B79-37D633B846F1}">
                <asvg:svgBlip xmlns:asvg="http://schemas.microsoft.com/office/drawing/2016/SVG/main" r:embed="rId5"/>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0" y="0"/>
            <a:ext cx="4514850" cy="1447800"/>
          </a:xfrm>
          <a:prstGeom prst="rect">
            <a:avLst/>
          </a:prstGeom>
        </p:spPr>
      </p:pic>
      <p:pic>
        <p:nvPicPr>
          <p:cNvPr id="5" name="Object 4"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0" y="1419225"/>
            <a:ext cx="4514850" cy="1943100"/>
          </a:xfrm>
          <a:prstGeom prst="rect">
            <a:avLst/>
          </a:prstGeom>
        </p:spPr>
      </p:pic>
      <p:pic>
        <p:nvPicPr>
          <p:cNvPr id="6" name="Object 5"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0" y="3343275"/>
            <a:ext cx="4514850" cy="1943100"/>
          </a:xfrm>
          <a:prstGeom prst="rect">
            <a:avLst/>
          </a:prstGeom>
        </p:spPr>
      </p:pic>
      <p:pic>
        <p:nvPicPr>
          <p:cNvPr id="7" name="Object 6"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0" y="5267325"/>
            <a:ext cx="4514850" cy="1943100"/>
          </a:xfrm>
          <a:prstGeom prst="rect">
            <a:avLst/>
          </a:prstGeom>
        </p:spPr>
      </p:pic>
      <p:pic>
        <p:nvPicPr>
          <p:cNvPr id="8" name="Object 7"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0" y="7191375"/>
            <a:ext cx="4514850" cy="1943100"/>
          </a:xfrm>
          <a:prstGeom prst="rect">
            <a:avLst/>
          </a:prstGeom>
        </p:spPr>
      </p:pic>
      <p:pic>
        <p:nvPicPr>
          <p:cNvPr id="9" name="Object 8"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514850" y="0"/>
            <a:ext cx="4514850" cy="1447800"/>
          </a:xfrm>
          <a:prstGeom prst="rect">
            <a:avLst/>
          </a:prstGeom>
        </p:spPr>
      </p:pic>
      <p:pic>
        <p:nvPicPr>
          <p:cNvPr id="10" name="Object 9"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514850" y="1419225"/>
            <a:ext cx="4514850" cy="1943100"/>
          </a:xfrm>
          <a:prstGeom prst="rect">
            <a:avLst/>
          </a:prstGeom>
        </p:spPr>
      </p:pic>
      <p:pic>
        <p:nvPicPr>
          <p:cNvPr id="11" name="Object 10"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144000" y="0"/>
            <a:ext cx="4514850" cy="1447800"/>
          </a:xfrm>
          <a:prstGeom prst="rect">
            <a:avLst/>
          </a:prstGeom>
        </p:spPr>
      </p:pic>
      <p:pic>
        <p:nvPicPr>
          <p:cNvPr id="12" name="Object 11"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514850" y="3343275"/>
            <a:ext cx="4514850" cy="1943100"/>
          </a:xfrm>
          <a:prstGeom prst="rect">
            <a:avLst/>
          </a:prstGeom>
        </p:spPr>
      </p:pic>
      <p:pic>
        <p:nvPicPr>
          <p:cNvPr id="13" name="Object 12"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514850" y="5267325"/>
            <a:ext cx="4514850" cy="1943100"/>
          </a:xfrm>
          <a:prstGeom prst="rect">
            <a:avLst/>
          </a:prstGeom>
        </p:spPr>
      </p:pic>
      <p:pic>
        <p:nvPicPr>
          <p:cNvPr id="14" name="Object 13"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514850" y="7191375"/>
            <a:ext cx="4514850" cy="1943100"/>
          </a:xfrm>
          <a:prstGeom prst="rect">
            <a:avLst/>
          </a:prstGeom>
        </p:spPr>
      </p:pic>
      <p:pic>
        <p:nvPicPr>
          <p:cNvPr id="15" name="Object 14"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144000" y="1419225"/>
            <a:ext cx="4514850" cy="1943100"/>
          </a:xfrm>
          <a:prstGeom prst="rect">
            <a:avLst/>
          </a:prstGeom>
        </p:spPr>
      </p:pic>
      <p:pic>
        <p:nvPicPr>
          <p:cNvPr id="16" name="Object 15"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3773150" y="0"/>
            <a:ext cx="4514850" cy="1447800"/>
          </a:xfrm>
          <a:prstGeom prst="rect">
            <a:avLst/>
          </a:prstGeom>
        </p:spPr>
      </p:pic>
      <p:pic>
        <p:nvPicPr>
          <p:cNvPr id="17" name="Object 16"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144000" y="3343275"/>
            <a:ext cx="4514850" cy="1943100"/>
          </a:xfrm>
          <a:prstGeom prst="rect">
            <a:avLst/>
          </a:prstGeom>
        </p:spPr>
      </p:pic>
      <p:pic>
        <p:nvPicPr>
          <p:cNvPr id="18" name="Object 17"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144000" y="5267325"/>
            <a:ext cx="4514850" cy="1943100"/>
          </a:xfrm>
          <a:prstGeom prst="rect">
            <a:avLst/>
          </a:prstGeom>
        </p:spPr>
      </p:pic>
      <p:pic>
        <p:nvPicPr>
          <p:cNvPr id="19" name="Object 18"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144000" y="7191375"/>
            <a:ext cx="4514850" cy="1943100"/>
          </a:xfrm>
          <a:prstGeom prst="rect">
            <a:avLst/>
          </a:prstGeom>
        </p:spPr>
      </p:pic>
      <p:pic>
        <p:nvPicPr>
          <p:cNvPr id="20" name="Object 19"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3773150" y="1419225"/>
            <a:ext cx="4514850" cy="1943100"/>
          </a:xfrm>
          <a:prstGeom prst="rect">
            <a:avLst/>
          </a:prstGeom>
        </p:spPr>
      </p:pic>
      <p:pic>
        <p:nvPicPr>
          <p:cNvPr id="21" name="Object 20"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3773150" y="3343275"/>
            <a:ext cx="4514850" cy="1943100"/>
          </a:xfrm>
          <a:prstGeom prst="rect">
            <a:avLst/>
          </a:prstGeom>
        </p:spPr>
      </p:pic>
      <p:pic>
        <p:nvPicPr>
          <p:cNvPr id="22" name="Object 21"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3773150" y="5267325"/>
            <a:ext cx="4514850" cy="1943100"/>
          </a:xfrm>
          <a:prstGeom prst="rect">
            <a:avLst/>
          </a:prstGeom>
        </p:spPr>
      </p:pic>
      <p:pic>
        <p:nvPicPr>
          <p:cNvPr id="23" name="Object 22"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3773150" y="7191375"/>
            <a:ext cx="4514850" cy="1943100"/>
          </a:xfrm>
          <a:prstGeom prst="rect">
            <a:avLst/>
          </a:prstGeom>
        </p:spPr>
      </p:pic>
      <p:pic>
        <p:nvPicPr>
          <p:cNvPr id="24" name="Object 23"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0" y="9086850"/>
            <a:ext cx="4514850" cy="1200150"/>
          </a:xfrm>
          <a:prstGeom prst="rect">
            <a:avLst/>
          </a:prstGeom>
        </p:spPr>
      </p:pic>
      <p:pic>
        <p:nvPicPr>
          <p:cNvPr id="25" name="Object 24"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514850" y="9086850"/>
            <a:ext cx="4514850" cy="1200150"/>
          </a:xfrm>
          <a:prstGeom prst="rect">
            <a:avLst/>
          </a:prstGeom>
        </p:spPr>
      </p:pic>
      <p:pic>
        <p:nvPicPr>
          <p:cNvPr id="26" name="Object 25"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9144000" y="9086850"/>
            <a:ext cx="4514850" cy="1200150"/>
          </a:xfrm>
          <a:prstGeom prst="rect">
            <a:avLst/>
          </a:prstGeom>
        </p:spPr>
      </p:pic>
      <p:pic>
        <p:nvPicPr>
          <p:cNvPr id="27" name="Object 26"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3773150" y="9086850"/>
            <a:ext cx="4514850" cy="12001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3" name="Object 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276350" y="1133475"/>
            <a:ext cx="2495550" cy="666750"/>
          </a:xfrm>
          <a:prstGeom prst="rect">
            <a:avLst/>
          </a:prstGeom>
        </p:spPr>
      </p:pic>
      <p:sp>
        <p:nvSpPr>
          <p:cNvPr id="4" name="Object3"/>
          <p:cNvSpPr/>
          <p:nvPr/>
        </p:nvSpPr>
        <p:spPr>
          <a:xfrm>
            <a:off x="1285875" y="6038850"/>
            <a:ext cx="10010775" cy="1000125"/>
          </a:xfrm>
          <a:prstGeom prst="rect">
            <a:avLst/>
          </a:prstGeom>
          <a:noFill/>
          <a:ln/>
        </p:spPr>
        <p:txBody>
          <a:bodyPr wrap="square" lIns="0" tIns="0" rIns="0" bIns="0" rtlCol="0" anchor="t"/>
          <a:lstStyle/>
          <a:p>
            <a:pPr algn="l">
              <a:lnSpc>
                <a:spcPts val="1950"/>
              </a:lnSpc>
            </a:pPr>
            <a:r>
              <a:rPr lang="en-US" sz="1650" b="1" i="0" dirty="0">
                <a:solidFill>
                  <a:srgbClr val="0E353D"/>
                </a:solidFill>
                <a:latin typeface="GT Walsheim Pro Bold" pitchFamily="34" charset="0"/>
                <a:ea typeface="GT Walsheim Pro Bold" pitchFamily="34" charset="-122"/>
                <a:cs typeface="GT Walsheim Pro Bold" pitchFamily="34" charset="-120"/>
              </a:rPr>
              <a:t>DASHLANE.COM
SPEAKEMAIL@DASHLANE.COM</a:t>
            </a:r>
            <a:endParaRPr lang="en-US" sz="1650" dirty="0"/>
          </a:p>
        </p:txBody>
      </p:sp>
      <p:sp>
        <p:nvSpPr>
          <p:cNvPr id="5" name="Object4"/>
          <p:cNvSpPr/>
          <p:nvPr/>
        </p:nvSpPr>
        <p:spPr>
          <a:xfrm>
            <a:off x="1285875" y="3848100"/>
            <a:ext cx="16383000" cy="2867025"/>
          </a:xfrm>
          <a:prstGeom prst="rect">
            <a:avLst/>
          </a:prstGeom>
          <a:noFill/>
          <a:ln/>
        </p:spPr>
        <p:txBody>
          <a:bodyPr wrap="square" lIns="0" tIns="0" rIns="0" bIns="0" rtlCol="0" anchor="t"/>
          <a:lstStyle/>
          <a:p>
            <a:pPr algn="l">
              <a:lnSpc>
                <a:spcPts val="10725"/>
              </a:lnSpc>
            </a:pPr>
            <a:r>
              <a:rPr lang="en-US" sz="9150" b="1" i="0" dirty="0">
                <a:solidFill>
                  <a:srgbClr val="FFF4EF"/>
                </a:solidFill>
                <a:latin typeface="GT Walsheim Pro Bold" pitchFamily="34" charset="0"/>
                <a:ea typeface="GT Walsheim Pro Bold" pitchFamily="34" charset="-122"/>
                <a:cs typeface="GT Walsheim Pro Bold" pitchFamily="34" charset="-120"/>
              </a:rPr>
              <a:t>Thank you!</a:t>
            </a:r>
            <a:endParaRPr lang="en-US" sz="91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47800" y="1800225"/>
            <a:ext cx="1943100" cy="2628900"/>
          </a:xfrm>
          <a:prstGeom prst="rect">
            <a:avLst/>
          </a:prstGeom>
        </p:spPr>
      </p:pic>
      <p:sp>
        <p:nvSpPr>
          <p:cNvPr id="5" name="Object4"/>
          <p:cNvSpPr/>
          <p:nvPr/>
        </p:nvSpPr>
        <p:spPr>
          <a:xfrm>
            <a:off x="4581525" y="2362200"/>
            <a:ext cx="13068300" cy="6219825"/>
          </a:xfrm>
          <a:prstGeom prst="rect">
            <a:avLst/>
          </a:prstGeom>
          <a:noFill/>
          <a:ln/>
        </p:spPr>
        <p:txBody>
          <a:bodyPr wrap="square" lIns="0" tIns="0" rIns="0" bIns="0" rtlCol="0" anchor="t"/>
          <a:lstStyle/>
          <a:p>
            <a:pPr algn="l">
              <a:lnSpc>
                <a:spcPts val="12870"/>
              </a:lnSpc>
            </a:pPr>
            <a:r>
              <a:rPr lang="en-US" sz="11700" b="1" i="0" dirty="0">
                <a:solidFill>
                  <a:srgbClr val="FD6F63"/>
                </a:solidFill>
                <a:latin typeface="GT Walsheim Pro Bold" pitchFamily="34" charset="0"/>
                <a:ea typeface="GT Walsheim Pro Bold" pitchFamily="34" charset="-122"/>
                <a:cs typeface="GT Walsheim Pro Bold" pitchFamily="34" charset="-120"/>
              </a:rPr>
              <a:t>THE CYBERSECURITY </a:t>
            </a:r>
            <a:r>
              <a:rPr lang="en-US" sz="11700" b="1" i="0" dirty="0">
                <a:solidFill>
                  <a:srgbClr val="FFFFFF"/>
                </a:solidFill>
                <a:latin typeface="GT Walsheim Pro Bold" pitchFamily="34" charset="0"/>
                <a:ea typeface="GT Walsheim Pro Bold" pitchFamily="34" charset="-122"/>
                <a:cs typeface="GT Walsheim Pro Bold" pitchFamily="34" charset="-120"/>
              </a:rPr>
              <a:t>LANDSCAPE</a:t>
            </a:r>
            <a:endParaRPr lang="en-US" sz="11700" dirty="0"/>
          </a:p>
        </p:txBody>
      </p:sp>
      <p:sp>
        <p:nvSpPr>
          <p:cNvPr id="6" name="Object5"/>
          <p:cNvSpPr/>
          <p:nvPr/>
        </p:nvSpPr>
        <p:spPr>
          <a:xfrm rot="-5400000">
            <a:off x="923925" y="6696075"/>
            <a:ext cx="2724150" cy="523875"/>
          </a:xfrm>
          <a:prstGeom prst="rect">
            <a:avLst/>
          </a:prstGeom>
          <a:noFill/>
          <a:ln/>
        </p:spPr>
        <p:txBody>
          <a:bodyPr wrap="square" lIns="0" tIns="0" rIns="0" bIns="0" rtlCol="0" anchor="ctr"/>
          <a:lstStyle/>
          <a:p>
            <a:pPr algn="l">
              <a:lnSpc>
                <a:spcPts val="4200"/>
              </a:lnSpc>
            </a:pPr>
            <a:r>
              <a:rPr lang="en-US" sz="3600" b="0" i="0" dirty="0">
                <a:solidFill>
                  <a:srgbClr val="FD6F63"/>
                </a:solidFill>
                <a:latin typeface="GT Walsheim Pro Regular" pitchFamily="34" charset="0"/>
                <a:ea typeface="GT Walsheim Pro Regular" pitchFamily="34" charset="-122"/>
                <a:cs typeface="GT Walsheim Pro Regular" pitchFamily="34" charset="-120"/>
              </a:rPr>
              <a:t>Chapter One</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19250" y="5191125"/>
            <a:ext cx="266700" cy="247650"/>
          </a:xfrm>
          <a:prstGeom prst="rect">
            <a:avLst/>
          </a:prstGeom>
        </p:spPr>
      </p:pic>
      <p:pic>
        <p:nvPicPr>
          <p:cNvPr id="5" name="Object 4"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19250" y="6524625"/>
            <a:ext cx="266700" cy="247650"/>
          </a:xfrm>
          <a:prstGeom prst="rect">
            <a:avLst/>
          </a:prstGeom>
        </p:spPr>
      </p:pic>
      <p:pic>
        <p:nvPicPr>
          <p:cNvPr id="6" name="Object 5"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0"/>
            <a:ext cx="628650" cy="10306050"/>
          </a:xfrm>
          <a:prstGeom prst="rect">
            <a:avLst/>
          </a:prstGeom>
        </p:spPr>
      </p:pic>
      <p:pic>
        <p:nvPicPr>
          <p:cNvPr id="7" name="Object 6"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9550" y="8810625"/>
            <a:ext cx="209550" cy="1219200"/>
          </a:xfrm>
          <a:prstGeom prst="rect">
            <a:avLst/>
          </a:prstGeom>
        </p:spPr>
      </p:pic>
      <p:pic>
        <p:nvPicPr>
          <p:cNvPr id="8" name="Object 7"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4135100" y="0"/>
            <a:ext cx="2095500" cy="2057400"/>
          </a:xfrm>
          <a:prstGeom prst="rect">
            <a:avLst/>
          </a:prstGeom>
        </p:spPr>
      </p:pic>
      <p:pic>
        <p:nvPicPr>
          <p:cNvPr id="9" name="Object 8"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0001250" y="6162675"/>
            <a:ext cx="2076450" cy="2095500"/>
          </a:xfrm>
          <a:prstGeom prst="rect">
            <a:avLst/>
          </a:prstGeom>
        </p:spPr>
      </p:pic>
      <p:pic>
        <p:nvPicPr>
          <p:cNvPr id="10" name="Object 9"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6211550" y="2028825"/>
            <a:ext cx="2076450" cy="2076450"/>
          </a:xfrm>
          <a:prstGeom prst="rect">
            <a:avLst/>
          </a:prstGeom>
        </p:spPr>
      </p:pic>
      <p:pic>
        <p:nvPicPr>
          <p:cNvPr id="11" name="Object 10" descr="preencoded.png"/>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14135100" y="4095750"/>
            <a:ext cx="2095500" cy="2095500"/>
          </a:xfrm>
          <a:prstGeom prst="rect">
            <a:avLst/>
          </a:prstGeom>
        </p:spPr>
      </p:pic>
      <p:pic>
        <p:nvPicPr>
          <p:cNvPr id="12" name="Object 11" descr="preencoded.png"/>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2068175" y="8229600"/>
            <a:ext cx="2095500" cy="2057400"/>
          </a:xfrm>
          <a:prstGeom prst="rect">
            <a:avLst/>
          </a:prstGeom>
        </p:spPr>
      </p:pic>
      <p:pic>
        <p:nvPicPr>
          <p:cNvPr id="13" name="Object 12" descr="preencoded.png"/>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14135100" y="2028825"/>
            <a:ext cx="2095500" cy="2076450"/>
          </a:xfrm>
          <a:prstGeom prst="rect">
            <a:avLst/>
          </a:prstGeom>
        </p:spPr>
      </p:pic>
      <p:pic>
        <p:nvPicPr>
          <p:cNvPr id="14" name="Object 13" descr="preencoded.png"/>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10001250" y="8229600"/>
            <a:ext cx="2076450" cy="2057400"/>
          </a:xfrm>
          <a:prstGeom prst="rect">
            <a:avLst/>
          </a:prstGeom>
        </p:spPr>
      </p:pic>
      <p:pic>
        <p:nvPicPr>
          <p:cNvPr id="15" name="Object 14" descr="preencoded.png"/>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16211550" y="6162675"/>
            <a:ext cx="2076450" cy="2095500"/>
          </a:xfrm>
          <a:prstGeom prst="rect">
            <a:avLst/>
          </a:prstGeom>
        </p:spPr>
      </p:pic>
      <p:pic>
        <p:nvPicPr>
          <p:cNvPr id="16" name="Object 15" descr="preencoded.png"/>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10001250" y="4095750"/>
            <a:ext cx="2076450" cy="2095500"/>
          </a:xfrm>
          <a:prstGeom prst="rect">
            <a:avLst/>
          </a:prstGeom>
        </p:spPr>
      </p:pic>
      <p:pic>
        <p:nvPicPr>
          <p:cNvPr id="17" name="Object 16" descr="preencoded.png"/>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14135100" y="8229600"/>
            <a:ext cx="2095500" cy="2057400"/>
          </a:xfrm>
          <a:prstGeom prst="rect">
            <a:avLst/>
          </a:prstGeom>
        </p:spPr>
      </p:pic>
      <p:pic>
        <p:nvPicPr>
          <p:cNvPr id="18" name="Object 17" descr="preencoded.png"/>
          <p:cNvPicPr>
            <a:picLocks noChangeAspect="1"/>
          </p:cNvPicPr>
          <p:nvPr/>
        </p:nvPicPr>
        <p:blipFill>
          <a:blip r:embed="rId31">
            <a:extLst>
              <a:ext uri="{96DAC541-7B7A-43D3-8B79-37D633B846F1}">
                <asvg:svgBlip xmlns:asvg="http://schemas.microsoft.com/office/drawing/2016/SVG/main" r:embed="rId32"/>
              </a:ext>
            </a:extLst>
          </a:blip>
          <a:srcRect/>
          <a:stretch/>
        </p:blipFill>
        <p:spPr>
          <a:xfrm>
            <a:off x="16211550" y="0"/>
            <a:ext cx="2076450" cy="2057400"/>
          </a:xfrm>
          <a:prstGeom prst="rect">
            <a:avLst/>
          </a:prstGeom>
        </p:spPr>
      </p:pic>
      <p:pic>
        <p:nvPicPr>
          <p:cNvPr id="19" name="Object 18" descr="preencoded.png"/>
          <p:cNvPicPr>
            <a:picLocks noChangeAspect="1"/>
          </p:cNvPicPr>
          <p:nvPr/>
        </p:nvPicPr>
        <p:blipFill>
          <a:blip r:embed="rId33">
            <a:extLst>
              <a:ext uri="{96DAC541-7B7A-43D3-8B79-37D633B846F1}">
                <asvg:svgBlip xmlns:asvg="http://schemas.microsoft.com/office/drawing/2016/SVG/main" r:embed="rId34"/>
              </a:ext>
            </a:extLst>
          </a:blip>
          <a:srcRect/>
          <a:stretch/>
        </p:blipFill>
        <p:spPr>
          <a:xfrm>
            <a:off x="10001250" y="2028825"/>
            <a:ext cx="2076450" cy="2076450"/>
          </a:xfrm>
          <a:prstGeom prst="rect">
            <a:avLst/>
          </a:prstGeom>
        </p:spPr>
      </p:pic>
      <p:pic>
        <p:nvPicPr>
          <p:cNvPr id="20" name="Object 19" descr="preencoded.png"/>
          <p:cNvPicPr>
            <a:picLocks noChangeAspect="1"/>
          </p:cNvPicPr>
          <p:nvPr/>
        </p:nvPicPr>
        <p:blipFill>
          <a:blip r:embed="rId35">
            <a:extLst>
              <a:ext uri="{96DAC541-7B7A-43D3-8B79-37D633B846F1}">
                <asvg:svgBlip xmlns:asvg="http://schemas.microsoft.com/office/drawing/2016/SVG/main" r:embed="rId36"/>
              </a:ext>
            </a:extLst>
          </a:blip>
          <a:srcRect/>
          <a:stretch/>
        </p:blipFill>
        <p:spPr>
          <a:xfrm>
            <a:off x="16211550" y="8229600"/>
            <a:ext cx="2076450" cy="2057400"/>
          </a:xfrm>
          <a:prstGeom prst="rect">
            <a:avLst/>
          </a:prstGeom>
        </p:spPr>
      </p:pic>
      <p:pic>
        <p:nvPicPr>
          <p:cNvPr id="21" name="Object 20" descr="preencoded.png"/>
          <p:cNvPicPr>
            <a:picLocks noChangeAspect="1"/>
          </p:cNvPicPr>
          <p:nvPr/>
        </p:nvPicPr>
        <p:blipFill>
          <a:blip r:embed="rId37">
            <a:extLst>
              <a:ext uri="{96DAC541-7B7A-43D3-8B79-37D633B846F1}">
                <asvg:svgBlip xmlns:asvg="http://schemas.microsoft.com/office/drawing/2016/SVG/main" r:embed="rId38"/>
              </a:ext>
            </a:extLst>
          </a:blip>
          <a:srcRect/>
          <a:stretch/>
        </p:blipFill>
        <p:spPr>
          <a:xfrm>
            <a:off x="10001250" y="0"/>
            <a:ext cx="2076450" cy="2057400"/>
          </a:xfrm>
          <a:prstGeom prst="rect">
            <a:avLst/>
          </a:prstGeom>
        </p:spPr>
      </p:pic>
      <p:pic>
        <p:nvPicPr>
          <p:cNvPr id="22" name="Object 21" descr="preencoded.png"/>
          <p:cNvPicPr>
            <a:picLocks noChangeAspect="1"/>
          </p:cNvPicPr>
          <p:nvPr/>
        </p:nvPicPr>
        <p:blipFill>
          <a:blip r:embed="rId39">
            <a:extLst>
              <a:ext uri="{96DAC541-7B7A-43D3-8B79-37D633B846F1}">
                <asvg:svgBlip xmlns:asvg="http://schemas.microsoft.com/office/drawing/2016/SVG/main" r:embed="rId40"/>
              </a:ext>
            </a:extLst>
          </a:blip>
          <a:srcRect/>
          <a:stretch/>
        </p:blipFill>
        <p:spPr>
          <a:xfrm>
            <a:off x="16211550" y="4095750"/>
            <a:ext cx="2076450" cy="2095500"/>
          </a:xfrm>
          <a:prstGeom prst="rect">
            <a:avLst/>
          </a:prstGeom>
        </p:spPr>
      </p:pic>
      <p:pic>
        <p:nvPicPr>
          <p:cNvPr id="23" name="Object 22" descr="preencoded.png"/>
          <p:cNvPicPr>
            <a:picLocks noChangeAspect="1"/>
          </p:cNvPicPr>
          <p:nvPr/>
        </p:nvPicPr>
        <p:blipFill>
          <a:blip r:embed="rId41">
            <a:extLst>
              <a:ext uri="{96DAC541-7B7A-43D3-8B79-37D633B846F1}">
                <asvg:svgBlip xmlns:asvg="http://schemas.microsoft.com/office/drawing/2016/SVG/main" r:embed="rId42"/>
              </a:ext>
            </a:extLst>
          </a:blip>
          <a:srcRect/>
          <a:stretch/>
        </p:blipFill>
        <p:spPr>
          <a:xfrm>
            <a:off x="12068175" y="4095750"/>
            <a:ext cx="2095500" cy="2095500"/>
          </a:xfrm>
          <a:prstGeom prst="rect">
            <a:avLst/>
          </a:prstGeom>
        </p:spPr>
      </p:pic>
      <p:pic>
        <p:nvPicPr>
          <p:cNvPr id="24" name="Object 23" descr="preencoded.png"/>
          <p:cNvPicPr>
            <a:picLocks noChangeAspect="1"/>
          </p:cNvPicPr>
          <p:nvPr/>
        </p:nvPicPr>
        <p:blipFill>
          <a:blip r:embed="rId43">
            <a:extLst>
              <a:ext uri="{96DAC541-7B7A-43D3-8B79-37D633B846F1}">
                <asvg:svgBlip xmlns:asvg="http://schemas.microsoft.com/office/drawing/2016/SVG/main" r:embed="rId44"/>
              </a:ext>
            </a:extLst>
          </a:blip>
          <a:srcRect/>
          <a:stretch/>
        </p:blipFill>
        <p:spPr>
          <a:xfrm>
            <a:off x="12068175" y="6162675"/>
            <a:ext cx="4171950" cy="2095500"/>
          </a:xfrm>
          <a:prstGeom prst="rect">
            <a:avLst/>
          </a:prstGeom>
        </p:spPr>
      </p:pic>
      <p:pic>
        <p:nvPicPr>
          <p:cNvPr id="25" name="Object 24" descr="preencoded.png"/>
          <p:cNvPicPr>
            <a:picLocks noChangeAspect="1"/>
          </p:cNvPicPr>
          <p:nvPr/>
        </p:nvPicPr>
        <p:blipFill>
          <a:blip r:embed="rId45">
            <a:extLst>
              <a:ext uri="{96DAC541-7B7A-43D3-8B79-37D633B846F1}">
                <asvg:svgBlip xmlns:asvg="http://schemas.microsoft.com/office/drawing/2016/SVG/main" r:embed="rId46"/>
              </a:ext>
            </a:extLst>
          </a:blip>
          <a:srcRect/>
          <a:stretch/>
        </p:blipFill>
        <p:spPr>
          <a:xfrm>
            <a:off x="12068175" y="0"/>
            <a:ext cx="2095500" cy="4114800"/>
          </a:xfrm>
          <a:prstGeom prst="rect">
            <a:avLst/>
          </a:prstGeom>
        </p:spPr>
      </p:pic>
      <p:sp>
        <p:nvSpPr>
          <p:cNvPr id="26" name="Object25"/>
          <p:cNvSpPr/>
          <p:nvPr/>
        </p:nvSpPr>
        <p:spPr>
          <a:xfrm>
            <a:off x="2190750" y="5067300"/>
            <a:ext cx="6924675" cy="4114800"/>
          </a:xfrm>
          <a:prstGeom prst="rect">
            <a:avLst/>
          </a:prstGeom>
          <a:noFill/>
          <a:ln/>
        </p:spPr>
        <p:txBody>
          <a:bodyPr wrap="square" lIns="0" tIns="0" rIns="0" bIns="0" rtlCol="0" anchor="t"/>
          <a:lstStyle/>
          <a:p>
            <a:pPr algn="l">
              <a:lnSpc>
                <a:spcPts val="3600"/>
              </a:lnSpc>
            </a:pPr>
            <a:r>
              <a:rPr lang="en-US" sz="2400" b="1" i="0" kern="0" spc="-75" dirty="0">
                <a:solidFill>
                  <a:srgbClr val="0E6476"/>
                </a:solidFill>
                <a:latin typeface="GT Walsheim Pro Bold" pitchFamily="34" charset="0"/>
                <a:ea typeface="GT Walsheim Pro Bold" pitchFamily="34" charset="-122"/>
                <a:cs typeface="GT Walsheim Pro Bold" pitchFamily="34" charset="-120"/>
              </a:rPr>
              <a:t>80% of organizations have accelerated their digital transformation efforts
At the same time, data privacy and security are the top barriers to transformation
Despite investing in cybersecurity, nearly 3000 publicly disclosed breaches exposed 36 billion records during the first three quarters of 2020</a:t>
            </a:r>
            <a:endParaRPr lang="en-US" sz="2400" dirty="0"/>
          </a:p>
        </p:txBody>
      </p:sp>
      <p:sp>
        <p:nvSpPr>
          <p:cNvPr id="27" name="Object26"/>
          <p:cNvSpPr/>
          <p:nvPr/>
        </p:nvSpPr>
        <p:spPr>
          <a:xfrm rot="-5400000">
            <a:off x="-19050" y="652463"/>
            <a:ext cx="6572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IAM 101</a:t>
            </a:r>
            <a:endParaRPr lang="en-US" sz="1500" dirty="0"/>
          </a:p>
        </p:txBody>
      </p:sp>
      <p:sp>
        <p:nvSpPr>
          <p:cNvPr id="28" name="Object27"/>
          <p:cNvSpPr/>
          <p:nvPr/>
        </p:nvSpPr>
        <p:spPr>
          <a:xfrm rot="-5400000">
            <a:off x="-523875" y="5024438"/>
            <a:ext cx="16859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ONE</a:t>
            </a:r>
            <a:endParaRPr lang="en-US" sz="1650" dirty="0"/>
          </a:p>
        </p:txBody>
      </p:sp>
      <p:sp>
        <p:nvSpPr>
          <p:cNvPr id="29" name="Object28"/>
          <p:cNvSpPr/>
          <p:nvPr/>
        </p:nvSpPr>
        <p:spPr>
          <a:xfrm>
            <a:off x="1628775" y="1781175"/>
            <a:ext cx="15792450" cy="3333750"/>
          </a:xfrm>
          <a:prstGeom prst="rect">
            <a:avLst/>
          </a:prstGeom>
          <a:noFill/>
          <a:ln/>
        </p:spPr>
        <p:txBody>
          <a:bodyPr wrap="square" lIns="0" tIns="0" rIns="0" bIns="0" rtlCol="0" anchor="t"/>
          <a:lstStyle/>
          <a:p>
            <a:pPr algn="l">
              <a:lnSpc>
                <a:spcPts val="5445"/>
              </a:lnSpc>
              <a:spcAft>
                <a:spcPts val="1500"/>
              </a:spcAft>
            </a:pPr>
            <a:r>
              <a:rPr lang="en-US" sz="4950" b="1" i="0" dirty="0">
                <a:solidFill>
                  <a:srgbClr val="FD6F63"/>
                </a:solidFill>
                <a:latin typeface="GT Walsheim Pro Bold" pitchFamily="34" charset="0"/>
                <a:ea typeface="GT Walsheim Pro Bold" pitchFamily="34" charset="-122"/>
                <a:cs typeface="GT Walsheim Pro Bold" pitchFamily="34" charset="-120"/>
              </a:rPr>
              <a:t>CYBERSECURITY IS A </a:t>
            </a:r>
            <a:br/>
            <a:r>
              <a:rPr lang="en-US" sz="4950" b="1" i="0" dirty="0">
                <a:solidFill>
                  <a:srgbClr val="FD6F63"/>
                </a:solidFill>
                <a:latin typeface="GT Walsheim Pro Bold" pitchFamily="34" charset="0"/>
                <a:ea typeface="GT Walsheim Pro Bold" pitchFamily="34" charset="-122"/>
                <a:cs typeface="GT Walsheim Pro Bold" pitchFamily="34" charset="-120"/>
              </a:rPr>
              <a:t>PRIORITY AND A BARRIER. 
</a:t>
            </a:r>
            <a:r>
              <a:rPr lang="en-US" sz="4950" b="1" i="0" dirty="0">
                <a:solidFill>
                  <a:srgbClr val="0E6476"/>
                </a:solidFill>
                <a:latin typeface="GT Walsheim Pro Bold" pitchFamily="34" charset="0"/>
                <a:ea typeface="GT Walsheim Pro Bold" pitchFamily="34" charset="-122"/>
                <a:cs typeface="GT Walsheim Pro Bold" pitchFamily="34" charset="-120"/>
              </a:rPr>
              <a:t>IT’S COMPLICATED :)</a:t>
            </a:r>
            <a:endParaRPr lang="en-US" sz="49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30705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64770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09600" y="6972300"/>
            <a:ext cx="17678400" cy="331470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9550" y="8810625"/>
            <a:ext cx="209550" cy="1219200"/>
          </a:xfrm>
          <a:prstGeom prst="rect">
            <a:avLst/>
          </a:prstGeom>
        </p:spPr>
      </p:pic>
      <p:pic>
        <p:nvPicPr>
          <p:cNvPr id="7" name="Object 6"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762125" y="8067675"/>
            <a:ext cx="266700" cy="247650"/>
          </a:xfrm>
          <a:prstGeom prst="rect">
            <a:avLst/>
          </a:prstGeom>
        </p:spPr>
      </p:pic>
      <p:pic>
        <p:nvPicPr>
          <p:cNvPr id="8" name="Object 7"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772275" y="8067675"/>
            <a:ext cx="247650" cy="247650"/>
          </a:xfrm>
          <a:prstGeom prst="rect">
            <a:avLst/>
          </a:prstGeom>
        </p:spPr>
      </p:pic>
      <p:pic>
        <p:nvPicPr>
          <p:cNvPr id="9" name="Object 8"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1344275" y="8067675"/>
            <a:ext cx="247650" cy="247650"/>
          </a:xfrm>
          <a:prstGeom prst="rect">
            <a:avLst/>
          </a:prstGeom>
        </p:spPr>
      </p:pic>
      <p:sp>
        <p:nvSpPr>
          <p:cNvPr id="10" name="Object9"/>
          <p:cNvSpPr/>
          <p:nvPr/>
        </p:nvSpPr>
        <p:spPr>
          <a:xfrm rot="-5400000">
            <a:off x="-19050" y="652463"/>
            <a:ext cx="6572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IAM 101</a:t>
            </a:r>
            <a:endParaRPr lang="en-US" sz="1500" dirty="0"/>
          </a:p>
        </p:txBody>
      </p:sp>
      <p:sp>
        <p:nvSpPr>
          <p:cNvPr id="11" name="Object10"/>
          <p:cNvSpPr/>
          <p:nvPr/>
        </p:nvSpPr>
        <p:spPr>
          <a:xfrm rot="-5400000">
            <a:off x="-523875" y="5024438"/>
            <a:ext cx="16859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ONE</a:t>
            </a:r>
            <a:endParaRPr lang="en-US" sz="1650" dirty="0"/>
          </a:p>
        </p:txBody>
      </p:sp>
      <p:sp>
        <p:nvSpPr>
          <p:cNvPr id="12" name="Object11"/>
          <p:cNvSpPr/>
          <p:nvPr/>
        </p:nvSpPr>
        <p:spPr>
          <a:xfrm>
            <a:off x="7277100" y="7962900"/>
            <a:ext cx="3505200" cy="1304925"/>
          </a:xfrm>
          <a:prstGeom prst="rect">
            <a:avLst/>
          </a:prstGeom>
          <a:noFill/>
          <a:ln/>
        </p:spPr>
        <p:txBody>
          <a:bodyPr wrap="square" lIns="0" tIns="0" rIns="0" bIns="0" rtlCol="0" anchor="t"/>
          <a:lstStyle/>
          <a:p>
            <a:pPr algn="l">
              <a:lnSpc>
                <a:spcPts val="3600"/>
              </a:lnSpc>
            </a:pPr>
            <a:r>
              <a:rPr lang="en-US" sz="2400" b="0" i="0" kern="0" spc="-75" dirty="0">
                <a:solidFill>
                  <a:srgbClr val="FFFFFF"/>
                </a:solidFill>
                <a:latin typeface="GT Walsheim Pro Regular" pitchFamily="34" charset="0"/>
                <a:ea typeface="GT Walsheim Pro Regular" pitchFamily="34" charset="-122"/>
                <a:cs typeface="GT Walsheim Pro Regular" pitchFamily="34" charset="-120"/>
              </a:rPr>
              <a:t>Passwords are the </a:t>
            </a:r>
            <a:br/>
            <a:r>
              <a:rPr lang="en-US" sz="2400" b="0" i="0" kern="0" spc="-75" dirty="0">
                <a:solidFill>
                  <a:srgbClr val="FFFFFF"/>
                </a:solidFill>
                <a:latin typeface="GT Walsheim Pro Regular" pitchFamily="34" charset="0"/>
                <a:ea typeface="GT Walsheim Pro Regular" pitchFamily="34" charset="-122"/>
                <a:cs typeface="GT Walsheim Pro Regular" pitchFamily="34" charset="-120"/>
              </a:rPr>
              <a:t>path of least resistance </a:t>
            </a:r>
            <a:br/>
            <a:r>
              <a:rPr lang="en-US" sz="2400" b="0" i="0" kern="0" spc="-75" dirty="0">
                <a:solidFill>
                  <a:srgbClr val="FFFFFF"/>
                </a:solidFill>
                <a:latin typeface="GT Walsheim Pro Regular" pitchFamily="34" charset="0"/>
                <a:ea typeface="GT Walsheim Pro Regular" pitchFamily="34" charset="-122"/>
                <a:cs typeface="GT Walsheim Pro Regular" pitchFamily="34" charset="-120"/>
              </a:rPr>
              <a:t>for cybercriminals</a:t>
            </a:r>
            <a:endParaRPr lang="en-US" sz="2400" dirty="0"/>
          </a:p>
        </p:txBody>
      </p:sp>
      <p:sp>
        <p:nvSpPr>
          <p:cNvPr id="13" name="Object12"/>
          <p:cNvSpPr/>
          <p:nvPr/>
        </p:nvSpPr>
        <p:spPr>
          <a:xfrm>
            <a:off x="11772900" y="7962900"/>
            <a:ext cx="3867150" cy="1714500"/>
          </a:xfrm>
          <a:prstGeom prst="rect">
            <a:avLst/>
          </a:prstGeom>
          <a:noFill/>
          <a:ln/>
        </p:spPr>
        <p:txBody>
          <a:bodyPr wrap="square" lIns="0" tIns="0" rIns="0" bIns="0" rtlCol="0" anchor="t"/>
          <a:lstStyle/>
          <a:p>
            <a:pPr algn="l">
              <a:lnSpc>
                <a:spcPts val="3600"/>
              </a:lnSpc>
            </a:pPr>
            <a:r>
              <a:rPr lang="en-US" sz="2400" b="0" i="0" kern="0" spc="-75" dirty="0">
                <a:solidFill>
                  <a:srgbClr val="FFFFFF"/>
                </a:solidFill>
                <a:latin typeface="GT Walsheim Pro Regular" pitchFamily="34" charset="0"/>
                <a:ea typeface="GT Walsheim Pro Regular" pitchFamily="34" charset="-122"/>
                <a:cs typeface="GT Walsheim Pro Regular" pitchFamily="34" charset="-120"/>
              </a:rPr>
              <a:t>Implementing a password manager helps address security and protect business</a:t>
            </a:r>
            <a:endParaRPr lang="en-US" sz="2400" dirty="0"/>
          </a:p>
        </p:txBody>
      </p:sp>
      <p:sp>
        <p:nvSpPr>
          <p:cNvPr id="14" name="Object13"/>
          <p:cNvSpPr/>
          <p:nvPr/>
        </p:nvSpPr>
        <p:spPr>
          <a:xfrm>
            <a:off x="1609725" y="1076325"/>
            <a:ext cx="16030575" cy="6524625"/>
          </a:xfrm>
          <a:prstGeom prst="rect">
            <a:avLst/>
          </a:prstGeom>
          <a:noFill/>
          <a:ln/>
        </p:spPr>
        <p:txBody>
          <a:bodyPr wrap="square" lIns="0" tIns="0" rIns="0" bIns="0" rtlCol="0" anchor="t"/>
          <a:lstStyle/>
          <a:p>
            <a:pPr algn="l">
              <a:lnSpc>
                <a:spcPts val="8496"/>
              </a:lnSpc>
              <a:spcAft>
                <a:spcPts val="1500"/>
              </a:spcAft>
            </a:pPr>
            <a:r>
              <a:rPr lang="en-US" sz="7200" b="1" i="0" dirty="0">
                <a:solidFill>
                  <a:srgbClr val="FFFFFF"/>
                </a:solidFill>
                <a:latin typeface="GT Walsheim Pro Bold" pitchFamily="34" charset="0"/>
                <a:ea typeface="GT Walsheim Pro Bold" pitchFamily="34" charset="-122"/>
                <a:cs typeface="GT Walsheim Pro Bold" pitchFamily="34" charset="-120"/>
              </a:rPr>
              <a:t>CHANGE IS THE ONLY </a:t>
            </a:r>
            <a:br/>
            <a:r>
              <a:rPr lang="en-US" sz="7200" b="1" i="0" dirty="0">
                <a:solidFill>
                  <a:srgbClr val="FFFFFF"/>
                </a:solidFill>
                <a:latin typeface="GT Walsheim Pro Bold" pitchFamily="34" charset="0"/>
                <a:ea typeface="GT Walsheim Pro Bold" pitchFamily="34" charset="-122"/>
                <a:cs typeface="GT Walsheim Pro Bold" pitchFamily="34" charset="-120"/>
              </a:rPr>
              <a:t>CONSTANT WHEN IT COMES </a:t>
            </a:r>
            <a:br/>
            <a:r>
              <a:rPr lang="en-US" sz="7200" b="1" i="0" dirty="0">
                <a:solidFill>
                  <a:srgbClr val="FFFFFF"/>
                </a:solidFill>
                <a:latin typeface="GT Walsheim Pro Bold" pitchFamily="34" charset="0"/>
                <a:ea typeface="GT Walsheim Pro Bold" pitchFamily="34" charset="-122"/>
                <a:cs typeface="GT Walsheim Pro Bold" pitchFamily="34" charset="-120"/>
              </a:rPr>
              <a:t>TO CYBERCRIMINALS, </a:t>
            </a:r>
            <a:br/>
            <a:r>
              <a:rPr lang="en-US" sz="7200" b="1" i="0" dirty="0">
                <a:solidFill>
                  <a:srgbClr val="FFFFFF"/>
                </a:solidFill>
                <a:latin typeface="GT Walsheim Pro Bold" pitchFamily="34" charset="0"/>
                <a:ea typeface="GT Walsheim Pro Bold" pitchFamily="34" charset="-122"/>
                <a:cs typeface="GT Walsheim Pro Bold" pitchFamily="34" charset="-120"/>
              </a:rPr>
              <a:t>BUT PASSWORD MANAGEMENT </a:t>
            </a:r>
            <a:br/>
            <a:r>
              <a:rPr lang="en-US" sz="7200" b="1" i="0" dirty="0">
                <a:solidFill>
                  <a:srgbClr val="0E6476"/>
                </a:solidFill>
                <a:latin typeface="GT Walsheim Pro Bold" pitchFamily="34" charset="0"/>
                <a:ea typeface="GT Walsheim Pro Bold" pitchFamily="34" charset="-122"/>
                <a:cs typeface="GT Walsheim Pro Bold" pitchFamily="34" charset="-120"/>
              </a:rPr>
              <a:t>CAN HELP</a:t>
            </a:r>
            <a:endParaRPr lang="en-US" sz="7200" dirty="0"/>
          </a:p>
        </p:txBody>
      </p:sp>
      <p:sp>
        <p:nvSpPr>
          <p:cNvPr id="15" name="Object14"/>
          <p:cNvSpPr/>
          <p:nvPr/>
        </p:nvSpPr>
        <p:spPr>
          <a:xfrm>
            <a:off x="2219325" y="7962900"/>
            <a:ext cx="3819525" cy="1333500"/>
          </a:xfrm>
          <a:prstGeom prst="rect">
            <a:avLst/>
          </a:prstGeom>
          <a:noFill/>
          <a:ln/>
        </p:spPr>
        <p:txBody>
          <a:bodyPr wrap="square" lIns="0" tIns="0" rIns="0" bIns="0" rtlCol="0" anchor="t"/>
          <a:lstStyle/>
          <a:p>
            <a:pPr algn="l">
              <a:lnSpc>
                <a:spcPts val="3600"/>
              </a:lnSpc>
            </a:pPr>
            <a:r>
              <a:rPr lang="en-US" sz="2400" b="0" i="0" kern="0" spc="-75" dirty="0">
                <a:solidFill>
                  <a:srgbClr val="FFFFFF"/>
                </a:solidFill>
                <a:latin typeface="GT Walsheim Pro Regular" pitchFamily="34" charset="0"/>
                <a:ea typeface="GT Walsheim Pro Regular" pitchFamily="34" charset="-122"/>
                <a:cs typeface="GT Walsheim Pro Regular" pitchFamily="34" charset="-120"/>
              </a:rPr>
              <a:t>Threats are everywhere, </a:t>
            </a:r>
            <a:br/>
            <a:r>
              <a:rPr lang="en-US" sz="2400" b="0" i="0" kern="0" spc="-75" dirty="0">
                <a:solidFill>
                  <a:srgbClr val="FFFFFF"/>
                </a:solidFill>
                <a:latin typeface="GT Walsheim Pro Regular" pitchFamily="34" charset="0"/>
                <a:ea typeface="GT Walsheim Pro Regular" pitchFamily="34" charset="-122"/>
                <a:cs typeface="GT Walsheim Pro Regular" pitchFamily="34" charset="-120"/>
              </a:rPr>
              <a:t>and cybercriminals are notoriously adaptable</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28600" y="0"/>
            <a:ext cx="180594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62865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144000" y="0"/>
            <a:ext cx="9144000" cy="1030605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9550" y="8810625"/>
            <a:ext cx="209550" cy="1219200"/>
          </a:xfrm>
          <a:prstGeom prst="rect">
            <a:avLst/>
          </a:prstGeom>
        </p:spPr>
      </p:pic>
      <p:pic>
        <p:nvPicPr>
          <p:cNvPr id="7" name="Object 6"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581150" y="5629275"/>
            <a:ext cx="4781550" cy="457200"/>
          </a:xfrm>
          <a:prstGeom prst="rect">
            <a:avLst/>
          </a:prstGeom>
        </p:spPr>
      </p:pic>
      <p:pic>
        <p:nvPicPr>
          <p:cNvPr id="8" name="Object 7"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581150" y="6410325"/>
            <a:ext cx="4629150" cy="590550"/>
          </a:xfrm>
          <a:prstGeom prst="rect">
            <a:avLst/>
          </a:prstGeom>
        </p:spPr>
      </p:pic>
      <p:pic>
        <p:nvPicPr>
          <p:cNvPr id="9" name="Object 8"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581150" y="7439025"/>
            <a:ext cx="5562600" cy="742950"/>
          </a:xfrm>
          <a:prstGeom prst="rect">
            <a:avLst/>
          </a:prstGeom>
        </p:spPr>
      </p:pic>
      <p:pic>
        <p:nvPicPr>
          <p:cNvPr id="10" name="Object 9" descr="preencoded.png"/>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1581150" y="8429625"/>
            <a:ext cx="7048500" cy="457200"/>
          </a:xfrm>
          <a:prstGeom prst="rect">
            <a:avLst/>
          </a:prstGeom>
        </p:spPr>
      </p:pic>
      <p:pic>
        <p:nvPicPr>
          <p:cNvPr id="11" name="Object 10" descr="preencoded.png"/>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6896100" y="2943225"/>
            <a:ext cx="4495800" cy="4400550"/>
          </a:xfrm>
          <a:prstGeom prst="rect">
            <a:avLst/>
          </a:prstGeom>
        </p:spPr>
      </p:pic>
      <p:sp>
        <p:nvSpPr>
          <p:cNvPr id="12" name="Object11"/>
          <p:cNvSpPr/>
          <p:nvPr/>
        </p:nvSpPr>
        <p:spPr>
          <a:xfrm>
            <a:off x="12058650" y="2238375"/>
            <a:ext cx="5791200" cy="2905125"/>
          </a:xfrm>
          <a:prstGeom prst="rect">
            <a:avLst/>
          </a:prstGeom>
          <a:noFill/>
          <a:ln/>
        </p:spPr>
        <p:txBody>
          <a:bodyPr wrap="square" lIns="0" tIns="0" rIns="0" bIns="0" rtlCol="0" anchor="t"/>
          <a:lstStyle/>
          <a:p>
            <a:pPr algn="l">
              <a:lnSpc>
                <a:spcPts val="16050"/>
              </a:lnSpc>
            </a:pPr>
            <a:r>
              <a:rPr lang="en-US" sz="13725" b="0" i="0" dirty="0">
                <a:solidFill>
                  <a:srgbClr val="FFF9F6"/>
                </a:solidFill>
                <a:latin typeface="GT Walsheim Pro Regular" pitchFamily="34" charset="0"/>
                <a:ea typeface="GT Walsheim Pro Regular" pitchFamily="34" charset="-122"/>
                <a:cs typeface="GT Walsheim Pro Regular" pitchFamily="34" charset="-120"/>
              </a:rPr>
              <a:t>61%</a:t>
            </a:r>
            <a:endParaRPr lang="en-US" sz="13725" dirty="0"/>
          </a:p>
        </p:txBody>
      </p:sp>
      <p:sp>
        <p:nvSpPr>
          <p:cNvPr id="13" name="Object12"/>
          <p:cNvSpPr/>
          <p:nvPr/>
        </p:nvSpPr>
        <p:spPr>
          <a:xfrm rot="-5400000">
            <a:off x="-19050" y="652463"/>
            <a:ext cx="6572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IAM 101</a:t>
            </a:r>
            <a:endParaRPr lang="en-US" sz="1500" dirty="0"/>
          </a:p>
        </p:txBody>
      </p:sp>
      <p:sp>
        <p:nvSpPr>
          <p:cNvPr id="14" name="Object13"/>
          <p:cNvSpPr/>
          <p:nvPr/>
        </p:nvSpPr>
        <p:spPr>
          <a:xfrm rot="-5400000">
            <a:off x="-523875" y="5024438"/>
            <a:ext cx="16859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ONE</a:t>
            </a:r>
            <a:endParaRPr lang="en-US" sz="1650" dirty="0"/>
          </a:p>
        </p:txBody>
      </p:sp>
      <p:sp>
        <p:nvSpPr>
          <p:cNvPr id="15" name="Object14"/>
          <p:cNvSpPr/>
          <p:nvPr/>
        </p:nvSpPr>
        <p:spPr>
          <a:xfrm>
            <a:off x="2143125" y="5629275"/>
            <a:ext cx="4248150" cy="457200"/>
          </a:xfrm>
          <a:prstGeom prst="rect">
            <a:avLst/>
          </a:prstGeom>
          <a:noFill/>
          <a:ln/>
        </p:spPr>
        <p:txBody>
          <a:bodyPr wrap="square" lIns="0" tIns="0" rIns="0" bIns="0" rtlCol="0" anchor="t"/>
          <a:lstStyle/>
          <a:p>
            <a:pPr algn="l">
              <a:lnSpc>
                <a:spcPts val="3600"/>
              </a:lnSpc>
            </a:pPr>
            <a:r>
              <a:rPr lang="en-US" sz="2400" b="0" i="0" kern="0" spc="-75" dirty="0">
                <a:solidFill>
                  <a:srgbClr val="FFFFFF"/>
                </a:solidFill>
                <a:latin typeface="GT Walsheim Pro Regular" pitchFamily="34" charset="0"/>
                <a:ea typeface="GT Walsheim Pro Regular" pitchFamily="34" charset="-122"/>
                <a:cs typeface="GT Walsheim Pro Regular" pitchFamily="34" charset="-120"/>
              </a:rPr>
              <a:t>Remote work is the new standard</a:t>
            </a:r>
            <a:endParaRPr lang="en-US" sz="2400" dirty="0"/>
          </a:p>
        </p:txBody>
      </p:sp>
      <p:sp>
        <p:nvSpPr>
          <p:cNvPr id="16" name="Object15"/>
          <p:cNvSpPr/>
          <p:nvPr/>
        </p:nvSpPr>
        <p:spPr>
          <a:xfrm>
            <a:off x="2143125" y="6410325"/>
            <a:ext cx="4095750" cy="581025"/>
          </a:xfrm>
          <a:prstGeom prst="rect">
            <a:avLst/>
          </a:prstGeom>
          <a:noFill/>
          <a:ln/>
        </p:spPr>
        <p:txBody>
          <a:bodyPr wrap="square" lIns="0" tIns="0" rIns="0" bIns="0" rtlCol="0" anchor="t"/>
          <a:lstStyle/>
          <a:p>
            <a:pPr algn="l">
              <a:lnSpc>
                <a:spcPts val="2880"/>
              </a:lnSpc>
            </a:pPr>
            <a:r>
              <a:rPr lang="en-US" sz="2400" b="0" i="0" kern="0" spc="-75" dirty="0">
                <a:solidFill>
                  <a:srgbClr val="FFFFFF"/>
                </a:solidFill>
                <a:latin typeface="GT Walsheim Pro Regular" pitchFamily="34" charset="0"/>
                <a:ea typeface="GT Walsheim Pro Regular" pitchFamily="34" charset="-122"/>
                <a:cs typeface="GT Walsheim Pro Regular" pitchFamily="34" charset="-120"/>
              </a:rPr>
              <a:t>BYOD culture is on the rise across enterprises</a:t>
            </a:r>
            <a:endParaRPr lang="en-US" sz="2400" dirty="0"/>
          </a:p>
        </p:txBody>
      </p:sp>
      <p:sp>
        <p:nvSpPr>
          <p:cNvPr id="17" name="Object16"/>
          <p:cNvSpPr/>
          <p:nvPr/>
        </p:nvSpPr>
        <p:spPr>
          <a:xfrm>
            <a:off x="2143125" y="7448550"/>
            <a:ext cx="5029200" cy="723900"/>
          </a:xfrm>
          <a:prstGeom prst="rect">
            <a:avLst/>
          </a:prstGeom>
          <a:noFill/>
          <a:ln/>
        </p:spPr>
        <p:txBody>
          <a:bodyPr wrap="square" lIns="0" tIns="0" rIns="0" bIns="0" rtlCol="0" anchor="t"/>
          <a:lstStyle/>
          <a:p>
            <a:pPr algn="l">
              <a:lnSpc>
                <a:spcPts val="2880"/>
              </a:lnSpc>
            </a:pPr>
            <a:r>
              <a:rPr lang="en-US" sz="2400" b="0" i="0" kern="0" spc="-75" dirty="0">
                <a:solidFill>
                  <a:srgbClr val="FFFFFF"/>
                </a:solidFill>
                <a:latin typeface="GT Walsheim Pro Regular" pitchFamily="34" charset="0"/>
                <a:ea typeface="GT Walsheim Pro Regular" pitchFamily="34" charset="-122"/>
                <a:cs typeface="GT Walsheim Pro Regular" pitchFamily="34" charset="-120"/>
              </a:rPr>
              <a:t>Shared networks and cloud computing </a:t>
            </a:r>
            <a:br/>
            <a:r>
              <a:rPr lang="en-US" sz="2400" b="0" i="0" kern="0" spc="-75" dirty="0">
                <a:solidFill>
                  <a:srgbClr val="FFFFFF"/>
                </a:solidFill>
                <a:latin typeface="GT Walsheim Pro Regular" pitchFamily="34" charset="0"/>
                <a:ea typeface="GT Walsheim Pro Regular" pitchFamily="34" charset="-122"/>
                <a:cs typeface="GT Walsheim Pro Regular" pitchFamily="34" charset="-120"/>
              </a:rPr>
              <a:t>are the standard</a:t>
            </a:r>
            <a:endParaRPr lang="en-US" sz="2400" dirty="0"/>
          </a:p>
        </p:txBody>
      </p:sp>
      <p:sp>
        <p:nvSpPr>
          <p:cNvPr id="18" name="Object17"/>
          <p:cNvSpPr/>
          <p:nvPr/>
        </p:nvSpPr>
        <p:spPr>
          <a:xfrm>
            <a:off x="2143125" y="8429625"/>
            <a:ext cx="6505575" cy="457200"/>
          </a:xfrm>
          <a:prstGeom prst="rect">
            <a:avLst/>
          </a:prstGeom>
          <a:noFill/>
          <a:ln/>
        </p:spPr>
        <p:txBody>
          <a:bodyPr wrap="square" lIns="0" tIns="0" rIns="0" bIns="0" rtlCol="0" anchor="t"/>
          <a:lstStyle/>
          <a:p>
            <a:pPr algn="l">
              <a:lnSpc>
                <a:spcPts val="3600"/>
              </a:lnSpc>
            </a:pPr>
            <a:r>
              <a:rPr lang="en-US" sz="2400" b="0" i="0" kern="0" spc="-75" dirty="0">
                <a:solidFill>
                  <a:srgbClr val="FFFFFF"/>
                </a:solidFill>
                <a:latin typeface="GT Walsheim Pro Regular" pitchFamily="34" charset="0"/>
                <a:ea typeface="GT Walsheim Pro Regular" pitchFamily="34" charset="-122"/>
                <a:cs typeface="GT Walsheim Pro Regular" pitchFamily="34" charset="-120"/>
              </a:rPr>
              <a:t>The regulatory environment is constantly changing</a:t>
            </a:r>
            <a:endParaRPr lang="en-US" sz="2400" dirty="0"/>
          </a:p>
        </p:txBody>
      </p:sp>
      <p:sp>
        <p:nvSpPr>
          <p:cNvPr id="19" name="Object18"/>
          <p:cNvSpPr/>
          <p:nvPr/>
        </p:nvSpPr>
        <p:spPr>
          <a:xfrm>
            <a:off x="1552575" y="1133475"/>
            <a:ext cx="6143625" cy="3657600"/>
          </a:xfrm>
          <a:prstGeom prst="rect">
            <a:avLst/>
          </a:prstGeom>
          <a:noFill/>
          <a:ln/>
        </p:spPr>
        <p:txBody>
          <a:bodyPr wrap="square" lIns="0" tIns="0" rIns="0" bIns="0" rtlCol="0" anchor="t"/>
          <a:lstStyle/>
          <a:p>
            <a:pPr algn="l">
              <a:lnSpc>
                <a:spcPts val="7260"/>
              </a:lnSpc>
            </a:pPr>
            <a:r>
              <a:rPr lang="en-US" sz="6600" b="1" i="0" dirty="0">
                <a:solidFill>
                  <a:srgbClr val="0E6476"/>
                </a:solidFill>
                <a:latin typeface="GT Walsheim Pro Bold" pitchFamily="34" charset="0"/>
                <a:ea typeface="GT Walsheim Pro Bold" pitchFamily="34" charset="-122"/>
                <a:cs typeface="GT Walsheim Pro Bold" pitchFamily="34" charset="-120"/>
              </a:rPr>
              <a:t>WHY YOU NEED A </a:t>
            </a:r>
            <a:br/>
            <a:r>
              <a:rPr lang="en-US" sz="6600" b="1" i="0" dirty="0">
                <a:solidFill>
                  <a:srgbClr val="FFFFFF"/>
                </a:solidFill>
                <a:latin typeface="GT Walsheim Pro Bold" pitchFamily="34" charset="0"/>
                <a:ea typeface="GT Walsheim Pro Bold" pitchFamily="34" charset="-122"/>
                <a:cs typeface="GT Walsheim Pro Bold" pitchFamily="34" charset="-120"/>
              </a:rPr>
              <a:t>PASSWORD MANAGE</a:t>
            </a:r>
            <a:r>
              <a:rPr lang="en-US" sz="6600" b="1" i="0" dirty="0">
                <a:solidFill>
                  <a:srgbClr val="FFF9F6"/>
                </a:solidFill>
                <a:latin typeface="GT Walsheim Pro Bold" pitchFamily="34" charset="0"/>
                <a:ea typeface="GT Walsheim Pro Bold" pitchFamily="34" charset="-122"/>
                <a:cs typeface="GT Walsheim Pro Bold" pitchFamily="34" charset="-120"/>
              </a:rPr>
              <a:t>R</a:t>
            </a:r>
            <a:endParaRPr lang="en-US" sz="6600" dirty="0"/>
          </a:p>
        </p:txBody>
      </p:sp>
      <p:sp>
        <p:nvSpPr>
          <p:cNvPr id="20" name="Object19"/>
          <p:cNvSpPr/>
          <p:nvPr/>
        </p:nvSpPr>
        <p:spPr>
          <a:xfrm>
            <a:off x="12220575" y="8277225"/>
            <a:ext cx="3076575" cy="1000125"/>
          </a:xfrm>
          <a:prstGeom prst="rect">
            <a:avLst/>
          </a:prstGeom>
          <a:noFill/>
          <a:ln/>
        </p:spPr>
        <p:txBody>
          <a:bodyPr wrap="square" lIns="0" tIns="0" rIns="0" bIns="0" rtlCol="0" anchor="t"/>
          <a:lstStyle/>
          <a:p>
            <a:pPr algn="l">
              <a:lnSpc>
                <a:spcPts val="1425"/>
              </a:lnSpc>
            </a:pPr>
            <a:r>
              <a:rPr lang="en-US" sz="1200" b="1" i="0" dirty="0">
                <a:solidFill>
                  <a:srgbClr val="FFF9F6"/>
                </a:solidFill>
                <a:latin typeface="GT Walsheim Pro Bold" pitchFamily="34" charset="0"/>
                <a:ea typeface="GT Walsheim Pro Bold" pitchFamily="34" charset="-122"/>
                <a:cs typeface="GT Walsheim Pro Bold" pitchFamily="34" charset="-120"/>
              </a:rPr>
              <a:t>SOURCE: </a:t>
            </a:r>
            <a:r>
              <a:rPr lang="en-US" sz="1200" b="0" i="0" dirty="0">
                <a:solidFill>
                  <a:srgbClr val="FFF9F6"/>
                </a:solidFill>
                <a:latin typeface="GT Walsheim Pro Regular" pitchFamily="34" charset="0"/>
                <a:ea typeface="GT Walsheim Pro Regular" pitchFamily="34" charset="-122"/>
                <a:cs typeface="GT Walsheim Pro Regular" pitchFamily="34" charset="-120"/>
              </a:rPr>
              <a:t>SECURING USER DEVICES AND DATA IN THE AGE OF DIGITAL BUSINESS,” 
DELL TECHNOLOGIES, 2019</a:t>
            </a:r>
            <a:endParaRPr lang="en-US" sz="1200" dirty="0"/>
          </a:p>
        </p:txBody>
      </p:sp>
      <p:sp>
        <p:nvSpPr>
          <p:cNvPr id="21" name="Object20"/>
          <p:cNvSpPr/>
          <p:nvPr/>
        </p:nvSpPr>
        <p:spPr>
          <a:xfrm>
            <a:off x="12220575" y="4267200"/>
            <a:ext cx="4324350" cy="3400425"/>
          </a:xfrm>
          <a:prstGeom prst="rect">
            <a:avLst/>
          </a:prstGeom>
          <a:noFill/>
          <a:ln/>
        </p:spPr>
        <p:txBody>
          <a:bodyPr wrap="square" lIns="0" tIns="0" rIns="0" bIns="0" rtlCol="0" anchor="t"/>
          <a:lstStyle/>
          <a:p>
            <a:pPr algn="l">
              <a:lnSpc>
                <a:spcPts val="3795"/>
              </a:lnSpc>
            </a:pPr>
            <a:r>
              <a:rPr lang="en-US" sz="3450" b="0" i="0" dirty="0">
                <a:solidFill>
                  <a:srgbClr val="FFF9F6"/>
                </a:solidFill>
                <a:latin typeface="GT Walsheim Pro Regular" pitchFamily="34" charset="0"/>
                <a:ea typeface="GT Walsheim Pro Regular" pitchFamily="34" charset="-122"/>
                <a:cs typeface="GT Walsheim Pro Regular" pitchFamily="34" charset="-120"/>
              </a:rPr>
              <a:t>who admit to circumventing their company’s security protocols say they do it because it’s the most effective way to do their work.</a:t>
            </a:r>
            <a:endParaRPr lang="en-US" sz="3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0" y="0"/>
            <a:ext cx="62865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09550" y="8810625"/>
            <a:ext cx="209550" cy="121920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3582650" y="4514850"/>
            <a:ext cx="4705350" cy="4819650"/>
          </a:xfrm>
          <a:prstGeom prst="rect">
            <a:avLst/>
          </a:prstGeom>
        </p:spPr>
      </p:pic>
      <p:pic>
        <p:nvPicPr>
          <p:cNvPr id="7" name="Object 6"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4687550" y="2657475"/>
            <a:ext cx="2495550" cy="2495550"/>
          </a:xfrm>
          <a:prstGeom prst="rect">
            <a:avLst/>
          </a:prstGeom>
        </p:spPr>
      </p:pic>
      <p:pic>
        <p:nvPicPr>
          <p:cNvPr id="8" name="Object 7"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3677900" y="952500"/>
            <a:ext cx="3581400" cy="2514600"/>
          </a:xfrm>
          <a:prstGeom prst="rect">
            <a:avLst/>
          </a:prstGeom>
        </p:spPr>
      </p:pic>
      <p:sp>
        <p:nvSpPr>
          <p:cNvPr id="9" name="Object8"/>
          <p:cNvSpPr/>
          <p:nvPr/>
        </p:nvSpPr>
        <p:spPr>
          <a:xfrm>
            <a:off x="1638300" y="2990850"/>
            <a:ext cx="12382500" cy="4229100"/>
          </a:xfrm>
          <a:prstGeom prst="rect">
            <a:avLst/>
          </a:prstGeom>
          <a:noFill/>
          <a:ln/>
        </p:spPr>
        <p:txBody>
          <a:bodyPr wrap="square" lIns="0" tIns="0" rIns="0" bIns="0" rtlCol="0" anchor="t"/>
          <a:lstStyle/>
          <a:p>
            <a:pPr algn="l">
              <a:lnSpc>
                <a:spcPts val="7920"/>
              </a:lnSpc>
              <a:spcAft>
                <a:spcPts val="1500"/>
              </a:spcAft>
            </a:pPr>
            <a:r>
              <a:rPr lang="en-US" sz="6600" b="1" i="0" dirty="0">
                <a:solidFill>
                  <a:srgbClr val="FD6F63"/>
                </a:solidFill>
                <a:latin typeface="GT Walsheim Pro Bold" pitchFamily="34" charset="0"/>
                <a:ea typeface="GT Walsheim Pro Bold" pitchFamily="34" charset="-122"/>
                <a:cs typeface="GT Walsheim Pro Bold" pitchFamily="34" charset="-120"/>
              </a:rPr>
              <a:t>NET NET: PASSWORD MANAGERS HELP IMPROVE SECURITY WITHOUT </a:t>
            </a:r>
            <a:r>
              <a:rPr lang="en-US" sz="6600" b="1" i="0" dirty="0">
                <a:solidFill>
                  <a:srgbClr val="0E6476"/>
                </a:solidFill>
                <a:latin typeface="GT Walsheim Pro Bold" pitchFamily="34" charset="0"/>
                <a:ea typeface="GT Walsheim Pro Bold" pitchFamily="34" charset="-122"/>
                <a:cs typeface="GT Walsheim Pro Bold" pitchFamily="34" charset="-120"/>
              </a:rPr>
              <a:t>DISRUPTING THE WORKDAY</a:t>
            </a:r>
            <a:endParaRPr lang="en-US" sz="6600" dirty="0"/>
          </a:p>
        </p:txBody>
      </p:sp>
      <p:sp>
        <p:nvSpPr>
          <p:cNvPr id="10" name="Object9"/>
          <p:cNvSpPr/>
          <p:nvPr/>
        </p:nvSpPr>
        <p:spPr>
          <a:xfrm rot="-5400000">
            <a:off x="-19050" y="652463"/>
            <a:ext cx="6572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IAM 101</a:t>
            </a:r>
            <a:endParaRPr lang="en-US" sz="1500" dirty="0"/>
          </a:p>
        </p:txBody>
      </p:sp>
      <p:sp>
        <p:nvSpPr>
          <p:cNvPr id="11" name="Object10"/>
          <p:cNvSpPr/>
          <p:nvPr/>
        </p:nvSpPr>
        <p:spPr>
          <a:xfrm rot="-5400000">
            <a:off x="-523875" y="5024438"/>
            <a:ext cx="16859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ONE</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30705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47800" y="1800225"/>
            <a:ext cx="1943100" cy="2628900"/>
          </a:xfrm>
          <a:prstGeom prst="rect">
            <a:avLst/>
          </a:prstGeom>
        </p:spPr>
      </p:pic>
      <p:sp>
        <p:nvSpPr>
          <p:cNvPr id="5" name="Object4"/>
          <p:cNvSpPr/>
          <p:nvPr/>
        </p:nvSpPr>
        <p:spPr>
          <a:xfrm>
            <a:off x="4581525" y="2362200"/>
            <a:ext cx="13068300" cy="6219825"/>
          </a:xfrm>
          <a:prstGeom prst="rect">
            <a:avLst/>
          </a:prstGeom>
          <a:noFill/>
          <a:ln/>
        </p:spPr>
        <p:txBody>
          <a:bodyPr wrap="square" lIns="0" tIns="0" rIns="0" bIns="0" rtlCol="0" anchor="t"/>
          <a:lstStyle/>
          <a:p>
            <a:pPr algn="l">
              <a:lnSpc>
                <a:spcPts val="12870"/>
              </a:lnSpc>
            </a:pPr>
            <a:r>
              <a:rPr lang="en-US" sz="11700" b="1" i="0" dirty="0">
                <a:solidFill>
                  <a:srgbClr val="FD6F63"/>
                </a:solidFill>
                <a:latin typeface="GT Walsheim Pro Bold" pitchFamily="34" charset="0"/>
                <a:ea typeface="GT Walsheim Pro Bold" pitchFamily="34" charset="-122"/>
                <a:cs typeface="GT Walsheim Pro Bold" pitchFamily="34" charset="-120"/>
              </a:rPr>
              <a:t>IT’S ALL </a:t>
            </a:r>
            <a:br/>
            <a:r>
              <a:rPr lang="en-US" sz="11700" b="1" i="0" dirty="0">
                <a:solidFill>
                  <a:srgbClr val="FFFFFF"/>
                </a:solidFill>
                <a:latin typeface="GT Walsheim Pro Bold" pitchFamily="34" charset="0"/>
                <a:ea typeface="GT Walsheim Pro Bold" pitchFamily="34" charset="-122"/>
                <a:cs typeface="GT Walsheim Pro Bold" pitchFamily="34" charset="-120"/>
              </a:rPr>
              <a:t>ABOUT PEOPLE</a:t>
            </a:r>
            <a:endParaRPr lang="en-US" sz="11700" dirty="0"/>
          </a:p>
        </p:txBody>
      </p:sp>
      <p:sp>
        <p:nvSpPr>
          <p:cNvPr id="6" name="Object5"/>
          <p:cNvSpPr/>
          <p:nvPr/>
        </p:nvSpPr>
        <p:spPr>
          <a:xfrm rot="-5400000">
            <a:off x="957263" y="6729413"/>
            <a:ext cx="2657475" cy="523875"/>
          </a:xfrm>
          <a:prstGeom prst="rect">
            <a:avLst/>
          </a:prstGeom>
          <a:noFill/>
          <a:ln/>
        </p:spPr>
        <p:txBody>
          <a:bodyPr wrap="square" lIns="0" tIns="0" rIns="0" bIns="0" rtlCol="0" anchor="ctr"/>
          <a:lstStyle/>
          <a:p>
            <a:pPr algn="l">
              <a:lnSpc>
                <a:spcPts val="4200"/>
              </a:lnSpc>
            </a:pPr>
            <a:r>
              <a:rPr lang="en-US" sz="3600" b="0" i="0" dirty="0">
                <a:solidFill>
                  <a:srgbClr val="FD6F63"/>
                </a:solidFill>
                <a:latin typeface="GT Walsheim Pro Regular" pitchFamily="34" charset="0"/>
                <a:ea typeface="GT Walsheim Pro Regular" pitchFamily="34" charset="-122"/>
                <a:cs typeface="GT Walsheim Pro Regular" pitchFamily="34" charset="-120"/>
              </a:rPr>
              <a:t>Chapter Two</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1030605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66750" y="0"/>
            <a:ext cx="17621250" cy="10306050"/>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90500" y="0"/>
            <a:ext cx="18097500" cy="10306050"/>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0" y="433388"/>
            <a:ext cx="628650" cy="10306050"/>
          </a:xfrm>
          <a:prstGeom prst="rect">
            <a:avLst/>
          </a:prstGeom>
        </p:spPr>
      </p:pic>
      <p:pic>
        <p:nvPicPr>
          <p:cNvPr id="7" name="Object 6"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9550" y="8810625"/>
            <a:ext cx="209550" cy="1219200"/>
          </a:xfrm>
          <a:prstGeom prst="rect">
            <a:avLst/>
          </a:prstGeom>
        </p:spPr>
      </p:pic>
      <p:pic>
        <p:nvPicPr>
          <p:cNvPr id="8" name="Object 7"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600200" y="6448425"/>
            <a:ext cx="247650" cy="247650"/>
          </a:xfrm>
          <a:prstGeom prst="rect">
            <a:avLst/>
          </a:prstGeom>
        </p:spPr>
      </p:pic>
      <p:pic>
        <p:nvPicPr>
          <p:cNvPr id="9" name="Object 8"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600200" y="7210425"/>
            <a:ext cx="247650" cy="266700"/>
          </a:xfrm>
          <a:prstGeom prst="rect">
            <a:avLst/>
          </a:prstGeom>
        </p:spPr>
      </p:pic>
      <p:sp>
        <p:nvSpPr>
          <p:cNvPr id="10" name="Object9"/>
          <p:cNvSpPr/>
          <p:nvPr/>
        </p:nvSpPr>
        <p:spPr>
          <a:xfrm>
            <a:off x="1581150" y="2843759"/>
            <a:ext cx="15268575" cy="5219700"/>
          </a:xfrm>
          <a:prstGeom prst="rect">
            <a:avLst/>
          </a:prstGeom>
          <a:noFill/>
          <a:ln/>
        </p:spPr>
        <p:txBody>
          <a:bodyPr wrap="square" lIns="0" tIns="0" rIns="0" bIns="0" rtlCol="0" anchor="t"/>
          <a:lstStyle/>
          <a:p>
            <a:pPr algn="l">
              <a:lnSpc>
                <a:spcPts val="5940"/>
              </a:lnSpc>
            </a:pPr>
            <a:r>
              <a:rPr lang="en-US" sz="4950" b="1" i="0" dirty="0">
                <a:solidFill>
                  <a:srgbClr val="FCEFF1"/>
                </a:solidFill>
                <a:latin typeface="GT Walsheim Pro Bold" pitchFamily="34" charset="0"/>
                <a:ea typeface="GT Walsheim Pro Bold" pitchFamily="34" charset="-122"/>
                <a:cs typeface="GT Walsheim Pro Bold" pitchFamily="34" charset="-120"/>
              </a:rPr>
              <a:t>OUR PERSONAL LIVES </a:t>
            </a:r>
            <a:br/>
            <a:r>
              <a:rPr lang="en-US" sz="4950" b="1" i="0" dirty="0">
                <a:solidFill>
                  <a:srgbClr val="FCEFF1"/>
                </a:solidFill>
                <a:latin typeface="GT Walsheim Pro Bold" pitchFamily="34" charset="0"/>
                <a:ea typeface="GT Walsheim Pro Bold" pitchFamily="34" charset="-122"/>
                <a:cs typeface="GT Walsheim Pro Bold" pitchFamily="34" charset="-120"/>
              </a:rPr>
              <a:t>AND PROFESSIONAL LIVES ARE BLURRING. 
</a:t>
            </a:r>
            <a:r>
              <a:rPr lang="en-US" sz="4950" b="1" i="0" dirty="0">
                <a:solidFill>
                  <a:srgbClr val="7BD5E1"/>
                </a:solidFill>
                <a:latin typeface="GT Walsheim Pro Bold" pitchFamily="34" charset="0"/>
                <a:ea typeface="GT Walsheim Pro Bold" pitchFamily="34" charset="-122"/>
                <a:cs typeface="GT Walsheim Pro Bold" pitchFamily="34" charset="-120"/>
              </a:rPr>
              <a:t>AND OUR PASSWORD CONVENTIONS ARE, TOO.</a:t>
            </a:r>
            <a:endParaRPr lang="en-US" sz="4950" dirty="0"/>
          </a:p>
        </p:txBody>
      </p:sp>
      <p:sp>
        <p:nvSpPr>
          <p:cNvPr id="11" name="Object10"/>
          <p:cNvSpPr/>
          <p:nvPr/>
        </p:nvSpPr>
        <p:spPr>
          <a:xfrm>
            <a:off x="1609725" y="1447800"/>
            <a:ext cx="9067800" cy="7362825"/>
          </a:xfrm>
          <a:prstGeom prst="rect">
            <a:avLst/>
          </a:prstGeom>
          <a:noFill/>
          <a:ln/>
        </p:spPr>
        <p:txBody>
          <a:bodyPr wrap="square" lIns="0" tIns="0" rIns="0" bIns="0" rtlCol="0" anchor="t"/>
          <a:lstStyle/>
          <a:p>
            <a:pPr algn="l"/>
            <a:endParaRPr lang="en-US" dirty="0"/>
          </a:p>
        </p:txBody>
      </p:sp>
      <p:sp>
        <p:nvSpPr>
          <p:cNvPr id="12" name="Object11"/>
          <p:cNvSpPr/>
          <p:nvPr/>
        </p:nvSpPr>
        <p:spPr>
          <a:xfrm rot="-5400000">
            <a:off x="-19050" y="652463"/>
            <a:ext cx="657225" cy="219075"/>
          </a:xfrm>
          <a:prstGeom prst="rect">
            <a:avLst/>
          </a:prstGeom>
          <a:noFill/>
          <a:ln/>
        </p:spPr>
        <p:txBody>
          <a:bodyPr wrap="square" lIns="0" tIns="0" rIns="0" bIns="0" rtlCol="0" anchor="t"/>
          <a:lstStyle/>
          <a:p>
            <a:pPr algn="r">
              <a:lnSpc>
                <a:spcPts val="1725"/>
              </a:lnSpc>
            </a:pPr>
            <a:r>
              <a:rPr lang="en-US" sz="1500" b="0" i="0" dirty="0">
                <a:solidFill>
                  <a:srgbClr val="FD6F63"/>
                </a:solidFill>
                <a:latin typeface="GT Walsheim Pro Regular" pitchFamily="34" charset="0"/>
                <a:ea typeface="GT Walsheim Pro Regular" pitchFamily="34" charset="-122"/>
                <a:cs typeface="GT Walsheim Pro Regular" pitchFamily="34" charset="-120"/>
              </a:rPr>
              <a:t>IAM 101</a:t>
            </a:r>
            <a:endParaRPr lang="en-US" sz="1500" dirty="0"/>
          </a:p>
        </p:txBody>
      </p:sp>
      <p:sp>
        <p:nvSpPr>
          <p:cNvPr id="13" name="Object12"/>
          <p:cNvSpPr/>
          <p:nvPr/>
        </p:nvSpPr>
        <p:spPr>
          <a:xfrm rot="-5400000">
            <a:off x="-523875" y="5024438"/>
            <a:ext cx="1685925" cy="238125"/>
          </a:xfrm>
          <a:prstGeom prst="rect">
            <a:avLst/>
          </a:prstGeom>
          <a:noFill/>
          <a:ln/>
        </p:spPr>
        <p:txBody>
          <a:bodyPr wrap="square" lIns="0" tIns="0" rIns="0" bIns="0" rtlCol="0" anchor="ctr"/>
          <a:lstStyle/>
          <a:p>
            <a:pPr algn="ctr">
              <a:lnSpc>
                <a:spcPts val="1950"/>
              </a:lnSpc>
            </a:pPr>
            <a:r>
              <a:rPr lang="en-US" sz="1650" b="0" i="0" kern="0" spc="225" dirty="0">
                <a:solidFill>
                  <a:srgbClr val="FD6F63"/>
                </a:solidFill>
                <a:latin typeface="GT Walsheim Pro Regular" pitchFamily="34" charset="0"/>
                <a:ea typeface="GT Walsheim Pro Regular" pitchFamily="34" charset="-122"/>
                <a:cs typeface="GT Walsheim Pro Regular" pitchFamily="34" charset="-120"/>
              </a:rPr>
              <a:t>CHAPTER TWO</a:t>
            </a:r>
            <a:endParaRPr lang="en-US" sz="1650" dirty="0"/>
          </a:p>
        </p:txBody>
      </p:sp>
      <p:sp>
        <p:nvSpPr>
          <p:cNvPr id="14" name="Object13"/>
          <p:cNvSpPr/>
          <p:nvPr/>
        </p:nvSpPr>
        <p:spPr>
          <a:xfrm>
            <a:off x="2162175" y="6324600"/>
            <a:ext cx="15097125" cy="457200"/>
          </a:xfrm>
          <a:prstGeom prst="rect">
            <a:avLst/>
          </a:prstGeom>
          <a:noFill/>
          <a:ln/>
        </p:spPr>
        <p:txBody>
          <a:bodyPr wrap="square" lIns="0" tIns="0" rIns="0" bIns="0" rtlCol="0" anchor="t"/>
          <a:lstStyle/>
          <a:p>
            <a:pPr algn="l">
              <a:lnSpc>
                <a:spcPts val="3600"/>
              </a:lnSpc>
            </a:pPr>
            <a:r>
              <a:rPr lang="en-US" sz="2400" b="1" i="0" kern="0" spc="-75" dirty="0">
                <a:solidFill>
                  <a:srgbClr val="FFFFFF"/>
                </a:solidFill>
                <a:latin typeface="GT Walsheim Pro Bold" pitchFamily="34" charset="0"/>
                <a:ea typeface="GT Walsheim Pro Bold" pitchFamily="34" charset="-122"/>
                <a:cs typeface="GT Walsheim Pro Bold" pitchFamily="34" charset="-120"/>
              </a:rPr>
              <a:t>An employee’s digital identities are always intertwined</a:t>
            </a:r>
            <a:endParaRPr lang="en-US" sz="2400" dirty="0"/>
          </a:p>
        </p:txBody>
      </p:sp>
      <p:sp>
        <p:nvSpPr>
          <p:cNvPr id="15" name="Object14"/>
          <p:cNvSpPr/>
          <p:nvPr/>
        </p:nvSpPr>
        <p:spPr>
          <a:xfrm>
            <a:off x="2162175" y="7096125"/>
            <a:ext cx="16725900" cy="457200"/>
          </a:xfrm>
          <a:prstGeom prst="rect">
            <a:avLst/>
          </a:prstGeom>
          <a:noFill/>
          <a:ln/>
        </p:spPr>
        <p:txBody>
          <a:bodyPr wrap="square" lIns="0" tIns="0" rIns="0" bIns="0" rtlCol="0" anchor="t"/>
          <a:lstStyle/>
          <a:p>
            <a:pPr algn="l">
              <a:lnSpc>
                <a:spcPts val="3600"/>
              </a:lnSpc>
            </a:pPr>
            <a:r>
              <a:rPr lang="en-US" sz="2400" b="1" i="0" kern="0" spc="-75" dirty="0">
                <a:solidFill>
                  <a:srgbClr val="FFFFFF"/>
                </a:solidFill>
                <a:latin typeface="GT Walsheim Pro Bold" pitchFamily="34" charset="0"/>
                <a:ea typeface="GT Walsheim Pro Bold" pitchFamily="34" charset="-122"/>
                <a:cs typeface="GT Walsheim Pro Bold" pitchFamily="34" charset="-120"/>
              </a:rPr>
              <a:t>92% of IT decision-makers concerned about employees reusing personal credentials for work purposes</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2474</Words>
  <Application>Microsoft Macintosh PowerPoint</Application>
  <PresentationFormat>Custom</PresentationFormat>
  <Paragraphs>187</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GT Walsheim Pro Bold</vt:lpstr>
      <vt:lpstr>GT Walsheim Pro Regular</vt:lpstr>
      <vt:lpstr>Montserrat Bold</vt:lpstr>
      <vt:lpstr>Roboto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Wickramasinha</cp:lastModifiedBy>
  <cp:revision>3</cp:revision>
  <dcterms:created xsi:type="dcterms:W3CDTF">2021-06-14T15:14:31Z</dcterms:created>
  <dcterms:modified xsi:type="dcterms:W3CDTF">2022-02-08T17:56:13Z</dcterms:modified>
</cp:coreProperties>
</file>