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 id="2147483680" r:id="rId5"/>
    <p:sldMasterId id="214748368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5143500" cx="9144000"/>
  <p:notesSz cx="6858000" cy="9144000"/>
  <p:embeddedFontLst>
    <p:embeddedFont>
      <p:font typeface="Space Mono"/>
      <p:regular r:id="rId34"/>
      <p:bold r:id="rId35"/>
      <p:italic r:id="rId36"/>
      <p:boldItalic r:id="rId37"/>
    </p:embeddedFont>
    <p:embeddedFont>
      <p:font typeface="Robo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20" Type="http://schemas.openxmlformats.org/officeDocument/2006/relationships/slide" Target="slides/slide13.xml"/><Relationship Id="rId41" Type="http://schemas.openxmlformats.org/officeDocument/2006/relationships/font" Target="fonts/Roboto-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SpaceMono-bold.fntdata"/><Relationship Id="rId12" Type="http://schemas.openxmlformats.org/officeDocument/2006/relationships/slide" Target="slides/slide5.xml"/><Relationship Id="rId34" Type="http://schemas.openxmlformats.org/officeDocument/2006/relationships/font" Target="fonts/SpaceMono-regular.fntdata"/><Relationship Id="rId15" Type="http://schemas.openxmlformats.org/officeDocument/2006/relationships/slide" Target="slides/slide8.xml"/><Relationship Id="rId37" Type="http://schemas.openxmlformats.org/officeDocument/2006/relationships/font" Target="fonts/SpaceMono-boldItalic.fntdata"/><Relationship Id="rId14" Type="http://schemas.openxmlformats.org/officeDocument/2006/relationships/slide" Target="slides/slide7.xml"/><Relationship Id="rId36" Type="http://schemas.openxmlformats.org/officeDocument/2006/relationships/font" Target="fonts/SpaceMono-italic.fntdata"/><Relationship Id="rId17" Type="http://schemas.openxmlformats.org/officeDocument/2006/relationships/slide" Target="slides/slide10.xml"/><Relationship Id="rId39" Type="http://schemas.openxmlformats.org/officeDocument/2006/relationships/font" Target="fonts/Roboto-bold.fntdata"/><Relationship Id="rId16" Type="http://schemas.openxmlformats.org/officeDocument/2006/relationships/slide" Target="slides/slide9.xml"/><Relationship Id="rId38" Type="http://schemas.openxmlformats.org/officeDocument/2006/relationships/font" Target="fonts/Roboto-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fbce91a994_0_14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55" name="Google Shape;155;gfbce91a994_0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1dcae0ebbd_0_2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277" name="Google Shape;277;g11dcae0ebbd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f5cf4a7946_0_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285" name="Google Shape;285;gf5cf4a7946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1dcae0ebbd_0_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292" name="Google Shape;292;g11dcae0ebbd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f5542e2a35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a:p>
        </p:txBody>
      </p:sp>
      <p:sp>
        <p:nvSpPr>
          <p:cNvPr id="299" name="Google Shape;299;gf5542e2a3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1dcae0ebbd_0_3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42857"/>
              </a:lnSpc>
              <a:spcBef>
                <a:spcPts val="0"/>
              </a:spcBef>
              <a:spcAft>
                <a:spcPts val="0"/>
              </a:spcAft>
              <a:buNone/>
            </a:pPr>
            <a:r>
              <a:rPr lang="en" sz="1050">
                <a:solidFill>
                  <a:srgbClr val="3C4043"/>
                </a:solidFill>
                <a:highlight>
                  <a:srgbClr val="FFFFFF"/>
                </a:highlight>
                <a:latin typeface="Roboto"/>
                <a:ea typeface="Roboto"/>
                <a:cs typeface="Roboto"/>
                <a:sym typeface="Roboto"/>
              </a:rPr>
              <a:t>KPMG : </a:t>
            </a:r>
            <a:endParaRPr sz="1050">
              <a:solidFill>
                <a:srgbClr val="3C4043"/>
              </a:solidFill>
              <a:highlight>
                <a:srgbClr val="FFFFFF"/>
              </a:highlight>
              <a:latin typeface="Roboto"/>
              <a:ea typeface="Roboto"/>
              <a:cs typeface="Roboto"/>
              <a:sym typeface="Roboto"/>
            </a:endParaRPr>
          </a:p>
          <a:p>
            <a:pPr indent="0" lvl="0" marL="0" rtl="0" algn="l">
              <a:lnSpc>
                <a:spcPct val="142857"/>
              </a:lnSpc>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Il s'agirait de préciser également la manière dont le présent rapport a été validé par le comité de mission -- en réunion ou à distance par chacun des membres ?</a:t>
            </a:r>
            <a:endParaRPr sz="1050">
              <a:solidFill>
                <a:srgbClr val="3C4043"/>
              </a:solidFill>
              <a:highlight>
                <a:srgbClr val="FFFFFF"/>
              </a:highlight>
              <a:latin typeface="Roboto"/>
              <a:ea typeface="Roboto"/>
              <a:cs typeface="Roboto"/>
              <a:sym typeface="Roboto"/>
            </a:endParaRPr>
          </a:p>
          <a:p>
            <a:pPr indent="0" lvl="0" marL="0" rtl="0" algn="l">
              <a:lnSpc>
                <a:spcPct val="142857"/>
              </a:lnSpc>
              <a:spcBef>
                <a:spcPts val="0"/>
              </a:spcBef>
              <a:spcAft>
                <a:spcPts val="0"/>
              </a:spcAft>
              <a:buNone/>
            </a:pPr>
            <a:r>
              <a:rPr lang="en" sz="1050">
                <a:solidFill>
                  <a:srgbClr val="3C4043"/>
                </a:solidFill>
                <a:highlight>
                  <a:srgbClr val="FFFFFF"/>
                </a:highlight>
                <a:latin typeface="Roboto"/>
                <a:ea typeface="Roboto"/>
                <a:cs typeface="Roboto"/>
                <a:sym typeface="Roboto"/>
              </a:rPr>
              <a:t>Pour rappel le comité de mission doit se prononcer dans ce rapport sur l'exécution, à son avis, des objectifs de sa mission par SWEEP. Cela peut prendre plusieurs formats : verbatims des membres, signatures à la fin, lettre d'appréciation…</a:t>
            </a:r>
            <a:endParaRPr sz="1050">
              <a:solidFill>
                <a:srgbClr val="3C4043"/>
              </a:solidFill>
              <a:highlight>
                <a:srgbClr val="FFFFFF"/>
              </a:highlight>
              <a:latin typeface="Roboto"/>
              <a:ea typeface="Roboto"/>
              <a:cs typeface="Roboto"/>
              <a:sym typeface="Roboto"/>
            </a:endParaRPr>
          </a:p>
          <a:p>
            <a:pPr indent="0" lvl="0" marL="0" rtl="0" algn="l">
              <a:lnSpc>
                <a:spcPct val="142857"/>
              </a:lnSpc>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Next comité : prevoir signature et lettre d’appreciation la prochaine fois. </a:t>
            </a:r>
            <a:endParaRPr sz="1050">
              <a:solidFill>
                <a:srgbClr val="3C4043"/>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None/>
            </a:pPr>
            <a:r>
              <a:t/>
            </a:r>
            <a:endParaRPr/>
          </a:p>
        </p:txBody>
      </p:sp>
      <p:sp>
        <p:nvSpPr>
          <p:cNvPr id="315" name="Google Shape;315;g11dcae0ebbd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09a494a1a7_0_5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
              <a:t>KPMG : </a:t>
            </a:r>
            <a:r>
              <a:rPr lang="en" sz="1050">
                <a:solidFill>
                  <a:srgbClr val="3C4043"/>
                </a:solidFill>
                <a:highlight>
                  <a:srgbClr val="FFFFFF"/>
                </a:highlight>
                <a:latin typeface="Roboto"/>
                <a:ea typeface="Roboto"/>
                <a:cs typeface="Roboto"/>
                <a:sym typeface="Roboto"/>
              </a:rPr>
              <a:t>En lien avec le commentaire en page précédente, le mot du président peut inclure une mention sur l'appréciation globale du comité du respect par SWEEP de ses objectifs de mission, en date de ce premier rapport.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338" name="Google Shape;338;g109a494a1a7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fbce91a994_0_7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42857"/>
              </a:lnSpc>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Suggestion pour l'ensemble du document, pour plus de clarté, d'utiliser les termes suivants :</a:t>
            </a:r>
            <a:endParaRPr sz="1050">
              <a:solidFill>
                <a:srgbClr val="3C4043"/>
              </a:solidFill>
              <a:highlight>
                <a:srgbClr val="FFFFFF"/>
              </a:highlight>
              <a:latin typeface="Roboto"/>
              <a:ea typeface="Roboto"/>
              <a:cs typeface="Roboto"/>
              <a:sym typeface="Roboto"/>
            </a:endParaRPr>
          </a:p>
          <a:p>
            <a:pPr indent="0" lvl="0" marL="0" rtl="0" algn="l">
              <a:lnSpc>
                <a:spcPct val="142857"/>
              </a:lnSpc>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 "objectifs opérationnels" plutôt qu'indicateur ou KPI (qui désignent plutôt les chiffres dans les autres exemples de rapports de mission)</a:t>
            </a:r>
            <a:endParaRPr sz="1050">
              <a:solidFill>
                <a:srgbClr val="3C4043"/>
              </a:solidFill>
              <a:highlight>
                <a:srgbClr val="FFFFFF"/>
              </a:highlight>
              <a:latin typeface="Roboto"/>
              <a:ea typeface="Roboto"/>
              <a:cs typeface="Roboto"/>
              <a:sym typeface="Roboto"/>
            </a:endParaRPr>
          </a:p>
          <a:p>
            <a:pPr indent="0" lvl="0" marL="0" rtl="0" algn="l">
              <a:lnSpc>
                <a:spcPct val="142857"/>
              </a:lnSpc>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 "indicateurs" pour les chiffres venant illustrer l'exécution de ses objectifs (aujourd'hui uniquement disponibles pour le bilan carbone des activités)</a:t>
            </a:r>
            <a:endParaRPr sz="1050">
              <a:solidFill>
                <a:srgbClr val="3C4043"/>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348" name="Google Shape;348;gfbce91a994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fbce91a994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fbce91a99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111a57fc56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50">
                <a:solidFill>
                  <a:srgbClr val="3C4043"/>
                </a:solidFill>
                <a:highlight>
                  <a:srgbClr val="FFFFFF"/>
                </a:highlight>
                <a:latin typeface="Roboto"/>
                <a:ea typeface="Roboto"/>
                <a:cs typeface="Roboto"/>
                <a:sym typeface="Roboto"/>
              </a:rPr>
              <a:t>KPMG :</a:t>
            </a:r>
            <a:endParaRPr sz="1050">
              <a:solidFill>
                <a:srgbClr val="3C4043"/>
              </a:solidFill>
              <a:highlight>
                <a:srgbClr val="FFFFFF"/>
              </a:highlight>
              <a:latin typeface="Roboto"/>
              <a:ea typeface="Roboto"/>
              <a:cs typeface="Roboto"/>
              <a:sym typeface="Roboto"/>
            </a:endParaRPr>
          </a:p>
          <a:p>
            <a:pPr indent="0" lvl="0" marL="0" rtl="0" algn="just">
              <a:lnSpc>
                <a:spcPct val="115000"/>
              </a:lnSpc>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Page à mettre à jour sur la base des derniers échanges :</a:t>
            </a:r>
            <a:endParaRPr sz="1050">
              <a:solidFill>
                <a:srgbClr val="3C4043"/>
              </a:solidFill>
              <a:highlight>
                <a:srgbClr val="FFFFFF"/>
              </a:highlight>
              <a:latin typeface="Roboto"/>
              <a:ea typeface="Roboto"/>
              <a:cs typeface="Roboto"/>
              <a:sym typeface="Roboto"/>
            </a:endParaRPr>
          </a:p>
          <a:p>
            <a:pPr indent="0" lvl="0" marL="0" rtl="0" algn="just">
              <a:lnSpc>
                <a:spcPct val="115000"/>
              </a:lnSpc>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 les échéances visées pour la réalisation des chacun des actions ci-dessous (en lien avec la slide "Objectifs 2023")</a:t>
            </a:r>
            <a:endParaRPr sz="1050">
              <a:solidFill>
                <a:srgbClr val="3C4043"/>
              </a:solidFill>
              <a:highlight>
                <a:srgbClr val="FFFFFF"/>
              </a:highlight>
              <a:latin typeface="Roboto"/>
              <a:ea typeface="Roboto"/>
              <a:cs typeface="Roboto"/>
              <a:sym typeface="Roboto"/>
            </a:endParaRPr>
          </a:p>
          <a:p>
            <a:pPr indent="0" lvl="0" marL="0" rtl="0" algn="just">
              <a:lnSpc>
                <a:spcPct val="115000"/>
              </a:lnSpc>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 quelques autres modifications à la marge, par exemple engagement à réaliser le bilan carbone de manière annuelle et non trimestrielle</a:t>
            </a:r>
            <a:endParaRPr sz="1050">
              <a:solidFill>
                <a:srgbClr val="3C4043"/>
              </a:solidFill>
              <a:highlight>
                <a:srgbClr val="FFFFFF"/>
              </a:highlight>
              <a:latin typeface="Roboto"/>
              <a:ea typeface="Roboto"/>
              <a:cs typeface="Roboto"/>
              <a:sym typeface="Roboto"/>
            </a:endParaRPr>
          </a:p>
          <a:p>
            <a:pPr indent="0" lvl="0" marL="0" rtl="0" algn="just">
              <a:lnSpc>
                <a:spcPct val="115000"/>
              </a:lnSpc>
              <a:spcBef>
                <a:spcPts val="0"/>
              </a:spcBef>
              <a:spcAft>
                <a:spcPts val="0"/>
              </a:spcAft>
              <a:buNone/>
            </a:pPr>
            <a:r>
              <a:rPr lang="en" sz="1050">
                <a:solidFill>
                  <a:srgbClr val="3C4043"/>
                </a:solidFill>
                <a:highlight>
                  <a:srgbClr val="FFFFFF"/>
                </a:highlight>
                <a:latin typeface="Roboto"/>
                <a:ea typeface="Roboto"/>
                <a:cs typeface="Roboto"/>
                <a:sym typeface="Roboto"/>
              </a:rPr>
              <a:t>Cf. tableau Excel joint au mail d'envoi où Sybille avait commencé à proposer des échéances sur la base de ses échanges avec les contributeurs internes (colonne F), il est essentiel que les échéances soient clairement posées sur chaque action.</a:t>
            </a:r>
            <a:endParaRPr/>
          </a:p>
        </p:txBody>
      </p:sp>
      <p:sp>
        <p:nvSpPr>
          <p:cNvPr id="361" name="Google Shape;361;g1111a57fc5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13a0823d9d_0_1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42857"/>
              </a:lnSpc>
              <a:spcBef>
                <a:spcPts val="500"/>
              </a:spcBef>
              <a:spcAft>
                <a:spcPts val="0"/>
              </a:spcAft>
              <a:buClr>
                <a:schemeClr val="dk1"/>
              </a:buClr>
              <a:buSzPts val="1100"/>
              <a:buFont typeface="Arial"/>
              <a:buNone/>
            </a:pPr>
            <a:r>
              <a:t/>
            </a:r>
            <a:endParaRPr sz="1050">
              <a:solidFill>
                <a:srgbClr val="3C4043"/>
              </a:solidFill>
              <a:latin typeface="Roboto"/>
              <a:ea typeface="Roboto"/>
              <a:cs typeface="Roboto"/>
              <a:sym typeface="Roboto"/>
            </a:endParaRPr>
          </a:p>
          <a:p>
            <a:pPr indent="0" lvl="0" marL="0" rtl="0" algn="l">
              <a:lnSpc>
                <a:spcPct val="115000"/>
              </a:lnSpc>
              <a:spcBef>
                <a:spcPts val="500"/>
              </a:spcBef>
              <a:spcAft>
                <a:spcPts val="0"/>
              </a:spcAft>
              <a:buClr>
                <a:schemeClr val="dk1"/>
              </a:buClr>
              <a:buSzPts val="1100"/>
              <a:buFont typeface="Arial"/>
              <a:buNone/>
            </a:pPr>
            <a:r>
              <a:t/>
            </a:r>
            <a:endParaRPr sz="1050">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p>
        </p:txBody>
      </p:sp>
      <p:sp>
        <p:nvSpPr>
          <p:cNvPr id="378" name="Google Shape;378;g113a0823d9d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09a494a1a7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a:p>
        </p:txBody>
      </p:sp>
      <p:sp>
        <p:nvSpPr>
          <p:cNvPr id="162" name="Google Shape;162;g109a494a1a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13a0823d9d_0_2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t/>
            </a:r>
            <a:endParaRPr/>
          </a:p>
        </p:txBody>
      </p:sp>
      <p:sp>
        <p:nvSpPr>
          <p:cNvPr id="387" name="Google Shape;387;g113a0823d9d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13a0823d9d_0_2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KPMG : </a:t>
            </a:r>
            <a:endParaRPr sz="1050">
              <a:solidFill>
                <a:srgbClr val="3C4043"/>
              </a:solidFill>
              <a:highlight>
                <a:srgbClr val="FFFFFF"/>
              </a:highlight>
              <a:latin typeface="Roboto"/>
              <a:ea typeface="Roboto"/>
              <a:cs typeface="Roboto"/>
              <a:sym typeface="Roboto"/>
            </a:endParaRPr>
          </a:p>
          <a:p>
            <a:pPr indent="0" lvl="0" marL="0" rtl="0" algn="just">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Contrairement aux objectifs ayant trait à la plateforme SWEEP, les activités "côté contribution" ne sont que brièvement introduite dans l'introduction du rapport. Il pourrait être intéressant de donner un peu plus d'informations sur les enjeux et la valeur ajoutée de cet objectif, pour la bonne compréhension du lecteur.</a:t>
            </a:r>
            <a:endParaRPr sz="1050">
              <a:solidFill>
                <a:srgbClr val="3C4043"/>
              </a:solidFill>
              <a:highlight>
                <a:srgbClr val="FFFFFF"/>
              </a:highlight>
              <a:latin typeface="Roboto"/>
              <a:ea typeface="Roboto"/>
              <a:cs typeface="Roboto"/>
              <a:sym typeface="Roboto"/>
            </a:endParaRPr>
          </a:p>
          <a:p>
            <a:pPr indent="0" lvl="0" marL="0" rtl="0" algn="just">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A la suite de l'audit, nous comprenons que les unités de calcul de l'indicateur restent à déterminer en fonction de ce qui sera le plus pertinent (par employé ou autre). En l'absence de certitude, il serait préférable de ne pas s'avancer sur les futures unités qui seront employées.</a:t>
            </a:r>
            <a:endParaRPr sz="1050">
              <a:solidFill>
                <a:srgbClr val="3C4043"/>
              </a:solidFill>
              <a:highlight>
                <a:srgbClr val="FFFFFF"/>
              </a:highlight>
              <a:latin typeface="Roboto"/>
              <a:ea typeface="Roboto"/>
              <a:cs typeface="Roboto"/>
              <a:sym typeface="Roboto"/>
            </a:endParaRPr>
          </a:p>
        </p:txBody>
      </p:sp>
      <p:sp>
        <p:nvSpPr>
          <p:cNvPr id="396" name="Google Shape;396;g113a0823d9d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13a0823d9d_0_3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t/>
            </a:r>
            <a:endParaRPr sz="1050">
              <a:solidFill>
                <a:srgbClr val="3C4043"/>
              </a:solidFill>
              <a:highlight>
                <a:srgbClr val="FFFFFF"/>
              </a:highlight>
              <a:latin typeface="Roboto"/>
              <a:ea typeface="Roboto"/>
              <a:cs typeface="Roboto"/>
              <a:sym typeface="Roboto"/>
            </a:endParaRPr>
          </a:p>
        </p:txBody>
      </p:sp>
      <p:sp>
        <p:nvSpPr>
          <p:cNvPr id="405" name="Google Shape;405;g113a0823d9d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13a0823d9d_0_4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417" name="Google Shape;417;g113a0823d9d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1a4c7564ce_0_113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24" name="Google Shape;424;g11a4c7564ce_0_1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1a4c7564ce_0_122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11a4c7564ce_0_1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1a4c7564ce_0_30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38" name="Google Shape;438;g11a4c7564ce_0_3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1a4c7564ce_0_35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68" name="Google Shape;168;g11a4c7564ce_0_3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1a4c7564ce_0_36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181" name="Google Shape;181;g11a4c7564ce_0_3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1a4c7564ce_0_114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a:p>
        </p:txBody>
      </p:sp>
      <p:sp>
        <p:nvSpPr>
          <p:cNvPr id="194" name="Google Shape;194;g11a4c7564ce_0_11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1a4c7564ce_0_114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a:p>
        </p:txBody>
      </p:sp>
      <p:sp>
        <p:nvSpPr>
          <p:cNvPr id="227" name="Google Shape;227;g11a4c7564ce_0_1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1a4c7564ce_0_117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a:p>
        </p:txBody>
      </p:sp>
      <p:sp>
        <p:nvSpPr>
          <p:cNvPr id="239" name="Google Shape;239;g11a4c7564ce_0_1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1a4c7564ce_0_112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55" name="Google Shape;255;g11a4c7564ce_0_1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1dcae0ebbd_0_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267" name="Google Shape;267;g11dcae0ebbd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eep Content">
  <p:cSld name="SECTION_TITLE_AND_DESCRIPTION">
    <p:spTree>
      <p:nvGrpSpPr>
        <p:cNvPr id="54" name="Shape 54"/>
        <p:cNvGrpSpPr/>
        <p:nvPr/>
      </p:nvGrpSpPr>
      <p:grpSpPr>
        <a:xfrm>
          <a:off x="0" y="0"/>
          <a:ext cx="0" cy="0"/>
          <a:chOff x="0" y="0"/>
          <a:chExt cx="0" cy="0"/>
        </a:xfrm>
      </p:grpSpPr>
      <p:cxnSp>
        <p:nvCxnSpPr>
          <p:cNvPr id="55" name="Google Shape;55;p14"/>
          <p:cNvCxnSpPr/>
          <p:nvPr/>
        </p:nvCxnSpPr>
        <p:spPr>
          <a:xfrm>
            <a:off x="807319" y="0"/>
            <a:ext cx="0" cy="5151900"/>
          </a:xfrm>
          <a:prstGeom prst="straightConnector1">
            <a:avLst/>
          </a:prstGeom>
          <a:noFill/>
          <a:ln cap="flat" cmpd="sng" w="9525">
            <a:solidFill>
              <a:srgbClr val="000000"/>
            </a:solidFill>
            <a:prstDash val="solid"/>
            <a:round/>
            <a:headEnd len="med" w="med" type="none"/>
            <a:tailEnd len="med" w="med" type="none"/>
          </a:ln>
        </p:spPr>
      </p:cxnSp>
      <p:pic>
        <p:nvPicPr>
          <p:cNvPr id="56" name="Google Shape;56;p14"/>
          <p:cNvPicPr preferRelativeResize="0"/>
          <p:nvPr/>
        </p:nvPicPr>
        <p:blipFill rotWithShape="1">
          <a:blip r:embed="rId2">
            <a:alphaModFix/>
          </a:blip>
          <a:srcRect b="33266" l="0" r="0" t="33263"/>
          <a:stretch/>
        </p:blipFill>
        <p:spPr>
          <a:xfrm rot="5400000">
            <a:off x="-93639" y="1245394"/>
            <a:ext cx="1015107" cy="339770"/>
          </a:xfrm>
          <a:prstGeom prst="rect">
            <a:avLst/>
          </a:prstGeom>
          <a:noFill/>
          <a:ln>
            <a:noFill/>
          </a:ln>
        </p:spPr>
      </p:pic>
      <p:pic>
        <p:nvPicPr>
          <p:cNvPr id="57" name="Google Shape;57;p14"/>
          <p:cNvPicPr preferRelativeResize="0"/>
          <p:nvPr/>
        </p:nvPicPr>
        <p:blipFill>
          <a:blip r:embed="rId3">
            <a:alphaModFix/>
          </a:blip>
          <a:stretch>
            <a:fillRect/>
          </a:stretch>
        </p:blipFill>
        <p:spPr>
          <a:xfrm>
            <a:off x="116522" y="168009"/>
            <a:ext cx="574257" cy="574257"/>
          </a:xfrm>
          <a:prstGeom prst="rect">
            <a:avLst/>
          </a:prstGeom>
          <a:noFill/>
          <a:ln>
            <a:noFill/>
          </a:ln>
        </p:spPr>
      </p:pic>
    </p:spTree>
  </p:cSld>
  <p:clrMapOvr>
    <a:masterClrMapping/>
  </p:clrMapOvr>
  <p:extLst>
    <p:ext uri="{DCECCB84-F9BA-43D5-87BE-67443E8EF086}">
      <p15:sldGuideLst>
        <p15:guide id="1" pos="509">
          <p15:clr>
            <a:srgbClr val="FA7B17"/>
          </p15:clr>
        </p15:guide>
        <p15:guide id="2" pos="872">
          <p15:clr>
            <a:srgbClr val="FA7B17"/>
          </p15:clr>
        </p15:guide>
        <p15:guide id="3" pos="2380">
          <p15:clr>
            <a:srgbClr val="FA7B17"/>
          </p15:clr>
        </p15:guide>
        <p15:guide id="4" pos="3132">
          <p15:clr>
            <a:srgbClr val="FA7B17"/>
          </p15:clr>
        </p15:guide>
        <p15:guide id="5" pos="5396">
          <p15:clr>
            <a:srgbClr val="FA7B17"/>
          </p15:clr>
        </p15:guide>
        <p15:guide id="6" orient="horz" pos="210">
          <p15:clr>
            <a:srgbClr val="FA7B17"/>
          </p15:clr>
        </p15:guide>
        <p15:guide id="7" orient="horz" pos="364">
          <p15:clr>
            <a:srgbClr val="FA7B17"/>
          </p15:clr>
        </p15:guide>
        <p15:guide id="8" orient="horz" pos="625">
          <p15:clr>
            <a:srgbClr val="FA7B17"/>
          </p15:clr>
        </p15:guide>
        <p15:guide id="9" orient="horz" pos="3024">
          <p15:clr>
            <a:srgbClr val="FA7B17"/>
          </p15:clr>
        </p15:guide>
        <p15:guide id="10" orient="horz" pos="2878">
          <p15:clr>
            <a:srgbClr val="FA7B17"/>
          </p15:clr>
        </p15:guide>
        <p15:guide id="11" pos="3888">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eep Last slide">
  <p:cSld name="CAPTION_ONLY">
    <p:spTree>
      <p:nvGrpSpPr>
        <p:cNvPr id="58" name="Shape 58"/>
        <p:cNvGrpSpPr/>
        <p:nvPr/>
      </p:nvGrpSpPr>
      <p:grpSpPr>
        <a:xfrm>
          <a:off x="0" y="0"/>
          <a:ext cx="0" cy="0"/>
          <a:chOff x="0" y="0"/>
          <a:chExt cx="0" cy="0"/>
        </a:xfrm>
      </p:grpSpPr>
      <p:sp>
        <p:nvSpPr>
          <p:cNvPr id="59" name="Google Shape;59;p15"/>
          <p:cNvSpPr/>
          <p:nvPr/>
        </p:nvSpPr>
        <p:spPr>
          <a:xfrm>
            <a:off x="1384650" y="787500"/>
            <a:ext cx="3514500" cy="2919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Clr>
                <a:srgbClr val="595959"/>
              </a:buClr>
              <a:buSzPts val="900"/>
              <a:buFont typeface="Source Sans Pro"/>
              <a:buNone/>
            </a:pPr>
            <a:r>
              <a:rPr lang="en" sz="1400">
                <a:solidFill>
                  <a:srgbClr val="283FFF"/>
                </a:solidFill>
                <a:highlight>
                  <a:srgbClr val="FFFFFF"/>
                </a:highlight>
                <a:latin typeface="Source Sans Pro"/>
                <a:ea typeface="Source Sans Pro"/>
                <a:cs typeface="Source Sans Pro"/>
                <a:sym typeface="Source Sans Pro"/>
              </a:rPr>
              <a:t>PROBLEM 2</a:t>
            </a:r>
            <a:endParaRPr sz="1400">
              <a:solidFill>
                <a:srgbClr val="283FFF"/>
              </a:solidFill>
              <a:highlight>
                <a:srgbClr val="FFFFFF"/>
              </a:highlight>
              <a:latin typeface="Source Sans Pro"/>
              <a:ea typeface="Source Sans Pro"/>
              <a:cs typeface="Source Sans Pro"/>
              <a:sym typeface="Source Sans Pro"/>
            </a:endParaRPr>
          </a:p>
          <a:p>
            <a:pPr indent="0" lvl="0" marL="0" rtl="0" algn="l">
              <a:spcBef>
                <a:spcPts val="0"/>
              </a:spcBef>
              <a:spcAft>
                <a:spcPts val="0"/>
              </a:spcAft>
              <a:buClr>
                <a:schemeClr val="lt1"/>
              </a:buClr>
              <a:buSzPts val="3800"/>
              <a:buFont typeface="Montserrat"/>
              <a:buNone/>
            </a:pPr>
            <a:r>
              <a:rPr lang="en" sz="2700">
                <a:solidFill>
                  <a:srgbClr val="283FFF"/>
                </a:solidFill>
                <a:latin typeface="Source Sans Pro"/>
                <a:ea typeface="Source Sans Pro"/>
                <a:cs typeface="Source Sans Pro"/>
                <a:sym typeface="Source Sans Pro"/>
              </a:rPr>
              <a:t>Reducing emissions won’t be enough</a:t>
            </a:r>
            <a:endParaRPr sz="1400">
              <a:solidFill>
                <a:srgbClr val="283FFF"/>
              </a:solidFill>
              <a:highlight>
                <a:srgbClr val="FFFFFF"/>
              </a:highlight>
              <a:latin typeface="Source Sans Pro"/>
              <a:ea typeface="Source Sans Pro"/>
              <a:cs typeface="Source Sans Pro"/>
              <a:sym typeface="Source Sans Pro"/>
            </a:endParaRPr>
          </a:p>
        </p:txBody>
      </p:sp>
      <p:sp>
        <p:nvSpPr>
          <p:cNvPr id="60" name="Google Shape;60;p15"/>
          <p:cNvSpPr/>
          <p:nvPr/>
        </p:nvSpPr>
        <p:spPr>
          <a:xfrm>
            <a:off x="1384650" y="2571750"/>
            <a:ext cx="3994800" cy="1767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800"/>
              <a:buFont typeface="Arial"/>
              <a:buNone/>
            </a:pPr>
            <a:r>
              <a:rPr lang="en" sz="1700">
                <a:solidFill>
                  <a:srgbClr val="28230D"/>
                </a:solidFill>
                <a:latin typeface="Source Sans Pro"/>
                <a:ea typeface="Source Sans Pro"/>
                <a:cs typeface="Source Sans Pro"/>
                <a:sym typeface="Source Sans Pro"/>
              </a:rPr>
              <a:t>Most scenarios that stay below 2°C of temperature increase involve substantial net negative emissions by 2100, on average around 2 gigatons of CO2 per year</a:t>
            </a:r>
            <a:r>
              <a:rPr lang="en" sz="1700">
                <a:solidFill>
                  <a:srgbClr val="28230D"/>
                </a:solidFill>
                <a:highlight>
                  <a:srgbClr val="FFFFFF"/>
                </a:highlight>
                <a:latin typeface="Source Sans Pro"/>
                <a:ea typeface="Source Sans Pro"/>
                <a:cs typeface="Source Sans Pro"/>
                <a:sym typeface="Source Sans Pro"/>
              </a:rPr>
              <a:t>.</a:t>
            </a:r>
            <a:endParaRPr sz="1700">
              <a:solidFill>
                <a:srgbClr val="28230D"/>
              </a:solidFill>
              <a:latin typeface="Source Sans Pro"/>
              <a:ea typeface="Source Sans Pro"/>
              <a:cs typeface="Source Sans Pro"/>
              <a:sym typeface="Source Sans Pro"/>
            </a:endParaRPr>
          </a:p>
        </p:txBody>
      </p:sp>
      <p:sp>
        <p:nvSpPr>
          <p:cNvPr id="61" name="Google Shape;61;p15"/>
          <p:cNvSpPr/>
          <p:nvPr/>
        </p:nvSpPr>
        <p:spPr>
          <a:xfrm>
            <a:off x="0" y="0"/>
            <a:ext cx="9144000" cy="5143500"/>
          </a:xfrm>
          <a:prstGeom prst="rect">
            <a:avLst/>
          </a:prstGeom>
          <a:solidFill>
            <a:schemeClr val="dk1"/>
          </a:solidFill>
          <a:ln>
            <a:noFill/>
          </a:ln>
        </p:spPr>
        <p:txBody>
          <a:bodyPr anchorCtr="0" anchor="t" bIns="68575" lIns="68575" spcFirstLastPara="1" rIns="68575" wrap="square" tIns="68575">
            <a:noAutofit/>
          </a:bodyPr>
          <a:lstStyle/>
          <a:p>
            <a:pPr indent="0" lvl="0" marL="0" rtl="0" algn="l">
              <a:spcBef>
                <a:spcPts val="0"/>
              </a:spcBef>
              <a:spcAft>
                <a:spcPts val="0"/>
              </a:spcAft>
              <a:buNone/>
            </a:pPr>
            <a:r>
              <a:t/>
            </a:r>
            <a:endParaRPr/>
          </a:p>
        </p:txBody>
      </p:sp>
      <p:pic>
        <p:nvPicPr>
          <p:cNvPr id="62" name="Google Shape;62;p15"/>
          <p:cNvPicPr preferRelativeResize="0"/>
          <p:nvPr/>
        </p:nvPicPr>
        <p:blipFill>
          <a:blip r:embed="rId2">
            <a:alphaModFix/>
          </a:blip>
          <a:stretch>
            <a:fillRect/>
          </a:stretch>
        </p:blipFill>
        <p:spPr>
          <a:xfrm>
            <a:off x="116660" y="168005"/>
            <a:ext cx="574262" cy="574262"/>
          </a:xfrm>
          <a:prstGeom prst="rect">
            <a:avLst/>
          </a:prstGeom>
          <a:noFill/>
          <a:ln>
            <a:noFill/>
          </a:ln>
        </p:spPr>
      </p:pic>
      <p:cxnSp>
        <p:nvCxnSpPr>
          <p:cNvPr id="63" name="Google Shape;63;p15"/>
          <p:cNvCxnSpPr/>
          <p:nvPr/>
        </p:nvCxnSpPr>
        <p:spPr>
          <a:xfrm>
            <a:off x="807319" y="0"/>
            <a:ext cx="0" cy="5151900"/>
          </a:xfrm>
          <a:prstGeom prst="straightConnector1">
            <a:avLst/>
          </a:prstGeom>
          <a:noFill/>
          <a:ln cap="flat" cmpd="sng" w="9525">
            <a:solidFill>
              <a:srgbClr val="FFFFFF"/>
            </a:solidFill>
            <a:prstDash val="solid"/>
            <a:round/>
            <a:headEnd len="med" w="med" type="none"/>
            <a:tailEnd len="med" w="med" type="none"/>
          </a:ln>
        </p:spPr>
      </p:cxnSp>
      <p:pic>
        <p:nvPicPr>
          <p:cNvPr id="64" name="Google Shape;64;p15"/>
          <p:cNvPicPr preferRelativeResize="0"/>
          <p:nvPr/>
        </p:nvPicPr>
        <p:blipFill rotWithShape="1">
          <a:blip r:embed="rId3">
            <a:alphaModFix/>
          </a:blip>
          <a:srcRect b="0" l="9029" r="9037" t="0"/>
          <a:stretch/>
        </p:blipFill>
        <p:spPr>
          <a:xfrm>
            <a:off x="16688" y="942994"/>
            <a:ext cx="773927" cy="944567"/>
          </a:xfrm>
          <a:prstGeom prst="rect">
            <a:avLst/>
          </a:prstGeom>
          <a:noFill/>
          <a:ln>
            <a:noFill/>
          </a:ln>
        </p:spPr>
      </p:pic>
      <p:pic>
        <p:nvPicPr>
          <p:cNvPr id="65" name="Google Shape;65;p15"/>
          <p:cNvPicPr preferRelativeResize="0"/>
          <p:nvPr/>
        </p:nvPicPr>
        <p:blipFill>
          <a:blip r:embed="rId4">
            <a:alphaModFix/>
          </a:blip>
          <a:stretch>
            <a:fillRect/>
          </a:stretch>
        </p:blipFill>
        <p:spPr>
          <a:xfrm>
            <a:off x="7770154" y="3886411"/>
            <a:ext cx="796493" cy="796498"/>
          </a:xfrm>
          <a:prstGeom prst="rect">
            <a:avLst/>
          </a:prstGeom>
          <a:noFill/>
          <a:ln>
            <a:noFill/>
          </a:ln>
        </p:spPr>
      </p:pic>
      <p:sp>
        <p:nvSpPr>
          <p:cNvPr id="66" name="Google Shape;66;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509">
          <p15:clr>
            <a:srgbClr val="FA7B17"/>
          </p15:clr>
        </p15:guide>
        <p15:guide id="2" pos="872">
          <p15:clr>
            <a:srgbClr val="FA7B17"/>
          </p15:clr>
        </p15:guide>
        <p15:guide id="3" pos="2380">
          <p15:clr>
            <a:srgbClr val="FA7B17"/>
          </p15:clr>
        </p15:guide>
        <p15:guide id="4" pos="3132">
          <p15:clr>
            <a:srgbClr val="FA7B17"/>
          </p15:clr>
        </p15:guide>
        <p15:guide id="5" pos="3888">
          <p15:clr>
            <a:srgbClr val="FA7B17"/>
          </p15:clr>
        </p15:guide>
        <p15:guide id="6" pos="5396">
          <p15:clr>
            <a:srgbClr val="FA7B17"/>
          </p15:clr>
        </p15:guide>
        <p15:guide id="7" orient="horz" pos="364">
          <p15:clr>
            <a:srgbClr val="FA7B17"/>
          </p15:clr>
        </p15:guide>
        <p15:guide id="8" orient="horz" pos="210">
          <p15:clr>
            <a:srgbClr val="FA7B17"/>
          </p15:clr>
        </p15:guide>
        <p15:guide id="9" orient="horz" pos="625">
          <p15:clr>
            <a:srgbClr val="FA7B17"/>
          </p15:clr>
        </p15:guide>
        <p15:guide id="10" orient="horz" pos="3024">
          <p15:clr>
            <a:srgbClr val="FA7B17"/>
          </p15:clr>
        </p15:guide>
        <p15:guide id="11" orient="horz" pos="2878">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eep Subtitle">
  <p:cSld name="BIG_NUMBER">
    <p:bg>
      <p:bgPr>
        <a:solidFill>
          <a:srgbClr val="F1ECE8"/>
        </a:solidFill>
      </p:bgPr>
    </p:bg>
    <p:spTree>
      <p:nvGrpSpPr>
        <p:cNvPr id="67" name="Shape 67"/>
        <p:cNvGrpSpPr/>
        <p:nvPr/>
      </p:nvGrpSpPr>
      <p:grpSpPr>
        <a:xfrm>
          <a:off x="0" y="0"/>
          <a:ext cx="0" cy="0"/>
          <a:chOff x="0" y="0"/>
          <a:chExt cx="0" cy="0"/>
        </a:xfrm>
      </p:grpSpPr>
      <p:cxnSp>
        <p:nvCxnSpPr>
          <p:cNvPr id="68" name="Google Shape;68;p16"/>
          <p:cNvCxnSpPr/>
          <p:nvPr/>
        </p:nvCxnSpPr>
        <p:spPr>
          <a:xfrm>
            <a:off x="807319" y="0"/>
            <a:ext cx="0" cy="5151900"/>
          </a:xfrm>
          <a:prstGeom prst="straightConnector1">
            <a:avLst/>
          </a:prstGeom>
          <a:noFill/>
          <a:ln cap="flat" cmpd="sng" w="9525">
            <a:solidFill>
              <a:srgbClr val="000000"/>
            </a:solidFill>
            <a:prstDash val="solid"/>
            <a:round/>
            <a:headEnd len="med" w="med" type="none"/>
            <a:tailEnd len="med" w="med" type="none"/>
          </a:ln>
        </p:spPr>
      </p:cxnSp>
      <p:pic>
        <p:nvPicPr>
          <p:cNvPr id="69" name="Google Shape;69;p16"/>
          <p:cNvPicPr preferRelativeResize="0"/>
          <p:nvPr/>
        </p:nvPicPr>
        <p:blipFill>
          <a:blip r:embed="rId2">
            <a:alphaModFix/>
          </a:blip>
          <a:stretch>
            <a:fillRect/>
          </a:stretch>
        </p:blipFill>
        <p:spPr>
          <a:xfrm>
            <a:off x="133153" y="184575"/>
            <a:ext cx="541015" cy="541015"/>
          </a:xfrm>
          <a:prstGeom prst="rect">
            <a:avLst/>
          </a:prstGeom>
          <a:noFill/>
          <a:ln>
            <a:noFill/>
          </a:ln>
        </p:spPr>
      </p:pic>
      <p:pic>
        <p:nvPicPr>
          <p:cNvPr id="70" name="Google Shape;70;p16"/>
          <p:cNvPicPr preferRelativeResize="0"/>
          <p:nvPr/>
        </p:nvPicPr>
        <p:blipFill rotWithShape="1">
          <a:blip r:embed="rId3">
            <a:alphaModFix/>
          </a:blip>
          <a:srcRect b="33266" l="0" r="0" t="33263"/>
          <a:stretch/>
        </p:blipFill>
        <p:spPr>
          <a:xfrm rot="5400000">
            <a:off x="-93639" y="1245394"/>
            <a:ext cx="1015107" cy="339770"/>
          </a:xfrm>
          <a:prstGeom prst="rect">
            <a:avLst/>
          </a:prstGeom>
          <a:noFill/>
          <a:ln>
            <a:noFill/>
          </a:ln>
        </p:spPr>
      </p:pic>
      <p:pic>
        <p:nvPicPr>
          <p:cNvPr id="71" name="Google Shape;71;p16"/>
          <p:cNvPicPr preferRelativeResize="0"/>
          <p:nvPr/>
        </p:nvPicPr>
        <p:blipFill>
          <a:blip r:embed="rId4">
            <a:alphaModFix/>
          </a:blip>
          <a:stretch>
            <a:fillRect/>
          </a:stretch>
        </p:blipFill>
        <p:spPr>
          <a:xfrm>
            <a:off x="116522" y="168009"/>
            <a:ext cx="574257" cy="574257"/>
          </a:xfrm>
          <a:prstGeom prst="rect">
            <a:avLst/>
          </a:prstGeom>
          <a:noFill/>
          <a:ln>
            <a:noFill/>
          </a:ln>
        </p:spPr>
      </p:pic>
      <p:sp>
        <p:nvSpPr>
          <p:cNvPr id="72" name="Google Shape;72;p16"/>
          <p:cNvSpPr/>
          <p:nvPr/>
        </p:nvSpPr>
        <p:spPr>
          <a:xfrm>
            <a:off x="7929844" y="332906"/>
            <a:ext cx="636900" cy="2445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chemeClr val="dk1"/>
              </a:buClr>
              <a:buSzPts val="800"/>
              <a:buFont typeface="Arial"/>
              <a:buNone/>
            </a:pPr>
            <a:r>
              <a:rPr lang="en" sz="800">
                <a:latin typeface="Space Mono"/>
                <a:ea typeface="Space Mono"/>
                <a:cs typeface="Space Mono"/>
                <a:sym typeface="Space Mono"/>
              </a:rPr>
              <a:t>Slide </a:t>
            </a:r>
            <a:fld id="{00000000-1234-1234-1234-123412341234}" type="slidenum">
              <a:rPr lang="en" sz="800">
                <a:latin typeface="Space Mono"/>
                <a:ea typeface="Space Mono"/>
                <a:cs typeface="Space Mono"/>
                <a:sym typeface="Space Mono"/>
              </a:rPr>
              <a:t>‹#›</a:t>
            </a:fld>
            <a:r>
              <a:rPr lang="en" sz="800">
                <a:latin typeface="Space Mono"/>
                <a:ea typeface="Space Mono"/>
                <a:cs typeface="Space Mono"/>
                <a:sym typeface="Space Mono"/>
              </a:rPr>
              <a:t> </a:t>
            </a:r>
            <a:endParaRPr sz="800">
              <a:latin typeface="Space Mono"/>
              <a:ea typeface="Space Mono"/>
              <a:cs typeface="Space Mono"/>
              <a:sym typeface="Space Mono"/>
            </a:endParaRPr>
          </a:p>
        </p:txBody>
      </p:sp>
    </p:spTree>
  </p:cSld>
  <p:clrMapOvr>
    <a:masterClrMapping/>
  </p:clrMapOvr>
  <p:extLst>
    <p:ext uri="{DCECCB84-F9BA-43D5-87BE-67443E8EF086}">
      <p15:sldGuideLst>
        <p15:guide id="1" pos="509">
          <p15:clr>
            <a:srgbClr val="FA7B17"/>
          </p15:clr>
        </p15:guide>
        <p15:guide id="2" orient="horz" pos="625">
          <p15:clr>
            <a:srgbClr val="FA7B17"/>
          </p15:clr>
        </p15:guide>
        <p15:guide id="3" orient="horz" pos="210">
          <p15:clr>
            <a:srgbClr val="FA7B17"/>
          </p15:clr>
        </p15:guide>
        <p15:guide id="4" orient="horz" pos="364">
          <p15:clr>
            <a:srgbClr val="FA7B17"/>
          </p15:clr>
        </p15:guide>
        <p15:guide id="5" pos="872">
          <p15:clr>
            <a:srgbClr val="FA7B17"/>
          </p15:clr>
        </p15:guide>
        <p15:guide id="6" pos="2380">
          <p15:clr>
            <a:srgbClr val="FA7B17"/>
          </p15:clr>
        </p15:guide>
        <p15:guide id="7" pos="3132">
          <p15:clr>
            <a:srgbClr val="FA7B17"/>
          </p15:clr>
        </p15:guide>
        <p15:guide id="8" pos="3888">
          <p15:clr>
            <a:srgbClr val="FA7B17"/>
          </p15:clr>
        </p15:guide>
        <p15:guide id="9" pos="5396">
          <p15:clr>
            <a:srgbClr val="FA7B17"/>
          </p15:clr>
        </p15:guide>
        <p15:guide id="10" orient="horz" pos="3024">
          <p15:clr>
            <a:srgbClr val="FA7B17"/>
          </p15:clr>
        </p15:guide>
        <p15:guide id="11" orient="horz" pos="2878">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eep Subtitle 1" type="blank">
  <p:cSld name="BLANK">
    <p:spTree>
      <p:nvGrpSpPr>
        <p:cNvPr id="73" name="Shape 73"/>
        <p:cNvGrpSpPr/>
        <p:nvPr/>
      </p:nvGrpSpPr>
      <p:grpSpPr>
        <a:xfrm>
          <a:off x="0" y="0"/>
          <a:ext cx="0" cy="0"/>
          <a:chOff x="0" y="0"/>
          <a:chExt cx="0" cy="0"/>
        </a:xfrm>
      </p:grpSpPr>
      <p:sp>
        <p:nvSpPr>
          <p:cNvPr id="74" name="Google Shape;74;p17"/>
          <p:cNvSpPr/>
          <p:nvPr/>
        </p:nvSpPr>
        <p:spPr>
          <a:xfrm>
            <a:off x="807300" y="0"/>
            <a:ext cx="8336700" cy="5143500"/>
          </a:xfrm>
          <a:prstGeom prst="rect">
            <a:avLst/>
          </a:prstGeom>
          <a:solidFill>
            <a:schemeClr val="dk1"/>
          </a:solidFill>
          <a:ln>
            <a:noFill/>
          </a:ln>
        </p:spPr>
        <p:txBody>
          <a:bodyPr anchorCtr="0" anchor="t" bIns="68575" lIns="68575" spcFirstLastPara="1" rIns="68575" wrap="square" tIns="68575">
            <a:noAutofit/>
          </a:bodyPr>
          <a:lstStyle/>
          <a:p>
            <a:pPr indent="0" lvl="0" marL="0" rtl="0" algn="l">
              <a:spcBef>
                <a:spcPts val="0"/>
              </a:spcBef>
              <a:spcAft>
                <a:spcPts val="0"/>
              </a:spcAft>
              <a:buNone/>
            </a:pPr>
            <a:r>
              <a:t/>
            </a:r>
            <a:endParaRPr/>
          </a:p>
        </p:txBody>
      </p:sp>
      <p:sp>
        <p:nvSpPr>
          <p:cNvPr id="75" name="Google Shape;75;p17"/>
          <p:cNvSpPr/>
          <p:nvPr/>
        </p:nvSpPr>
        <p:spPr>
          <a:xfrm>
            <a:off x="7929844" y="332906"/>
            <a:ext cx="636900" cy="2445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chemeClr val="dk1"/>
              </a:buClr>
              <a:buSzPts val="800"/>
              <a:buFont typeface="Arial"/>
              <a:buNone/>
            </a:pPr>
            <a:r>
              <a:rPr lang="en" sz="800">
                <a:solidFill>
                  <a:srgbClr val="FFFFFF"/>
                </a:solidFill>
                <a:latin typeface="Space Mono"/>
                <a:ea typeface="Space Mono"/>
                <a:cs typeface="Space Mono"/>
                <a:sym typeface="Space Mono"/>
              </a:rPr>
              <a:t>Slide </a:t>
            </a:r>
            <a:fld id="{00000000-1234-1234-1234-123412341234}" type="slidenum">
              <a:rPr lang="en" sz="800">
                <a:solidFill>
                  <a:srgbClr val="FFFFFF"/>
                </a:solidFill>
                <a:latin typeface="Space Mono"/>
                <a:ea typeface="Space Mono"/>
                <a:cs typeface="Space Mono"/>
                <a:sym typeface="Space Mono"/>
              </a:rPr>
              <a:t>‹#›</a:t>
            </a:fld>
            <a:r>
              <a:rPr lang="en" sz="800">
                <a:solidFill>
                  <a:srgbClr val="FFFFFF"/>
                </a:solidFill>
                <a:latin typeface="Space Mono"/>
                <a:ea typeface="Space Mono"/>
                <a:cs typeface="Space Mono"/>
                <a:sym typeface="Space Mono"/>
              </a:rPr>
              <a:t> </a:t>
            </a:r>
            <a:endParaRPr sz="800">
              <a:solidFill>
                <a:srgbClr val="FFFFFF"/>
              </a:solidFill>
              <a:latin typeface="Space Mono"/>
              <a:ea typeface="Space Mono"/>
              <a:cs typeface="Space Mono"/>
              <a:sym typeface="Space Mono"/>
            </a:endParaRPr>
          </a:p>
        </p:txBody>
      </p:sp>
      <p:pic>
        <p:nvPicPr>
          <p:cNvPr id="76" name="Google Shape;76;p17"/>
          <p:cNvPicPr preferRelativeResize="0"/>
          <p:nvPr/>
        </p:nvPicPr>
        <p:blipFill>
          <a:blip r:embed="rId2">
            <a:alphaModFix/>
          </a:blip>
          <a:stretch>
            <a:fillRect/>
          </a:stretch>
        </p:blipFill>
        <p:spPr>
          <a:xfrm>
            <a:off x="133153" y="184575"/>
            <a:ext cx="541015" cy="541015"/>
          </a:xfrm>
          <a:prstGeom prst="rect">
            <a:avLst/>
          </a:prstGeom>
          <a:noFill/>
          <a:ln>
            <a:noFill/>
          </a:ln>
        </p:spPr>
      </p:pic>
      <p:pic>
        <p:nvPicPr>
          <p:cNvPr id="77" name="Google Shape;77;p17"/>
          <p:cNvPicPr preferRelativeResize="0"/>
          <p:nvPr/>
        </p:nvPicPr>
        <p:blipFill rotWithShape="1">
          <a:blip r:embed="rId3">
            <a:alphaModFix/>
          </a:blip>
          <a:srcRect b="33266" l="0" r="0" t="33263"/>
          <a:stretch/>
        </p:blipFill>
        <p:spPr>
          <a:xfrm rot="5400000">
            <a:off x="-93639" y="1245394"/>
            <a:ext cx="1015107" cy="339770"/>
          </a:xfrm>
          <a:prstGeom prst="rect">
            <a:avLst/>
          </a:prstGeom>
          <a:noFill/>
          <a:ln>
            <a:noFill/>
          </a:ln>
        </p:spPr>
      </p:pic>
      <p:pic>
        <p:nvPicPr>
          <p:cNvPr id="78" name="Google Shape;78;p17"/>
          <p:cNvPicPr preferRelativeResize="0"/>
          <p:nvPr/>
        </p:nvPicPr>
        <p:blipFill>
          <a:blip r:embed="rId4">
            <a:alphaModFix/>
          </a:blip>
          <a:stretch>
            <a:fillRect/>
          </a:stretch>
        </p:blipFill>
        <p:spPr>
          <a:xfrm>
            <a:off x="116522" y="168009"/>
            <a:ext cx="574257" cy="574257"/>
          </a:xfrm>
          <a:prstGeom prst="rect">
            <a:avLst/>
          </a:prstGeom>
          <a:noFill/>
          <a:ln>
            <a:noFill/>
          </a:ln>
        </p:spPr>
      </p:pic>
    </p:spTree>
  </p:cSld>
  <p:clrMapOvr>
    <a:masterClrMapping/>
  </p:clrMapOvr>
  <p:extLst>
    <p:ext uri="{DCECCB84-F9BA-43D5-87BE-67443E8EF086}">
      <p15:sldGuideLst>
        <p15:guide id="1" pos="509">
          <p15:clr>
            <a:srgbClr val="FA7B17"/>
          </p15:clr>
        </p15:guide>
        <p15:guide id="2" orient="horz" pos="625">
          <p15:clr>
            <a:srgbClr val="FA7B17"/>
          </p15:clr>
        </p15:guide>
        <p15:guide id="3" orient="horz" pos="210">
          <p15:clr>
            <a:srgbClr val="FA7B17"/>
          </p15:clr>
        </p15:guide>
        <p15:guide id="4" orient="horz" pos="364">
          <p15:clr>
            <a:srgbClr val="FA7B17"/>
          </p15:clr>
        </p15:guide>
        <p15:guide id="5" pos="5396">
          <p15:clr>
            <a:srgbClr val="FA7B17"/>
          </p15:clr>
        </p15:guide>
        <p15:guide id="6" orient="horz" pos="3024">
          <p15:clr>
            <a:srgbClr val="FA7B17"/>
          </p15:clr>
        </p15:guide>
        <p15:guide id="7" orient="horz" pos="2878">
          <p15:clr>
            <a:srgbClr val="FA7B17"/>
          </p15:clr>
        </p15:guide>
        <p15:guide id="8" pos="3134">
          <p15:clr>
            <a:srgbClr val="FA7B17"/>
          </p15:clr>
        </p15:guide>
        <p15:guide id="9" pos="872">
          <p15:clr>
            <a:srgbClr val="FA7B17"/>
          </p15:clr>
        </p15:guide>
        <p15:guide id="10" pos="2380">
          <p15:clr>
            <a:srgbClr val="FA7B17"/>
          </p15:clr>
        </p15:guide>
        <p15:guide id="11" pos="3888">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eep Title 1">
  <p:cSld name="2_Custom Layout">
    <p:bg>
      <p:bgPr>
        <a:solidFill>
          <a:srgbClr val="000000"/>
        </a:solidFill>
      </p:bgPr>
    </p:bg>
    <p:spTree>
      <p:nvGrpSpPr>
        <p:cNvPr id="79" name="Shape 79"/>
        <p:cNvGrpSpPr/>
        <p:nvPr/>
      </p:nvGrpSpPr>
      <p:grpSpPr>
        <a:xfrm>
          <a:off x="0" y="0"/>
          <a:ext cx="0" cy="0"/>
          <a:chOff x="0" y="0"/>
          <a:chExt cx="0" cy="0"/>
        </a:xfrm>
      </p:grpSpPr>
      <p:pic>
        <p:nvPicPr>
          <p:cNvPr id="80" name="Google Shape;80;p18"/>
          <p:cNvPicPr preferRelativeResize="0"/>
          <p:nvPr/>
        </p:nvPicPr>
        <p:blipFill>
          <a:blip r:embed="rId2">
            <a:alphaModFix/>
          </a:blip>
          <a:stretch>
            <a:fillRect/>
          </a:stretch>
        </p:blipFill>
        <p:spPr>
          <a:xfrm>
            <a:off x="116660" y="168005"/>
            <a:ext cx="574262" cy="574262"/>
          </a:xfrm>
          <a:prstGeom prst="rect">
            <a:avLst/>
          </a:prstGeom>
          <a:noFill/>
          <a:ln>
            <a:noFill/>
          </a:ln>
        </p:spPr>
      </p:pic>
      <p:cxnSp>
        <p:nvCxnSpPr>
          <p:cNvPr id="81" name="Google Shape;81;p18"/>
          <p:cNvCxnSpPr/>
          <p:nvPr/>
        </p:nvCxnSpPr>
        <p:spPr>
          <a:xfrm>
            <a:off x="807319" y="0"/>
            <a:ext cx="0" cy="5151900"/>
          </a:xfrm>
          <a:prstGeom prst="straightConnector1">
            <a:avLst/>
          </a:prstGeom>
          <a:noFill/>
          <a:ln cap="flat" cmpd="sng" w="9525">
            <a:solidFill>
              <a:srgbClr val="FFFFFF"/>
            </a:solidFill>
            <a:prstDash val="solid"/>
            <a:round/>
            <a:headEnd len="med" w="med" type="none"/>
            <a:tailEnd len="med" w="med" type="none"/>
          </a:ln>
        </p:spPr>
      </p:cxnSp>
      <p:pic>
        <p:nvPicPr>
          <p:cNvPr id="82" name="Google Shape;82;p18"/>
          <p:cNvPicPr preferRelativeResize="0"/>
          <p:nvPr/>
        </p:nvPicPr>
        <p:blipFill rotWithShape="1">
          <a:blip r:embed="rId3">
            <a:alphaModFix/>
          </a:blip>
          <a:srcRect b="0" l="9029" r="9037" t="0"/>
          <a:stretch/>
        </p:blipFill>
        <p:spPr>
          <a:xfrm>
            <a:off x="16688" y="942994"/>
            <a:ext cx="773927" cy="944567"/>
          </a:xfrm>
          <a:prstGeom prst="rect">
            <a:avLst/>
          </a:prstGeom>
          <a:noFill/>
          <a:ln>
            <a:noFill/>
          </a:ln>
        </p:spPr>
      </p:pic>
    </p:spTree>
  </p:cSld>
  <p:clrMapOvr>
    <a:masterClrMapping/>
  </p:clrMapOvr>
  <p:extLst>
    <p:ext uri="{DCECCB84-F9BA-43D5-87BE-67443E8EF086}">
      <p15:sldGuideLst>
        <p15:guide id="1" pos="509">
          <p15:clr>
            <a:srgbClr val="FA7B17"/>
          </p15:clr>
        </p15:guide>
        <p15:guide id="2" pos="5396">
          <p15:clr>
            <a:srgbClr val="FA7B17"/>
          </p15:clr>
        </p15:guide>
        <p15:guide id="3" orient="horz" pos="364">
          <p15:clr>
            <a:srgbClr val="FA7B17"/>
          </p15:clr>
        </p15:guide>
        <p15:guide id="4" orient="horz" pos="2876">
          <p15:clr>
            <a:srgbClr val="FA7B17"/>
          </p15:clr>
        </p15:guide>
        <p15:guide id="5" orient="horz" pos="1620">
          <p15:clr>
            <a:srgbClr val="FA7B17"/>
          </p15:clr>
        </p15:guide>
        <p15:guide id="6" orient="horz" pos="216">
          <p15:clr>
            <a:srgbClr val="FA7B17"/>
          </p15:clr>
        </p15:guide>
        <p15:guide id="7" pos="872">
          <p15:clr>
            <a:srgbClr val="FA7B17"/>
          </p15:clr>
        </p15:guide>
        <p15:guide id="8" pos="3134">
          <p15:clr>
            <a:srgbClr val="FA7B17"/>
          </p15:clr>
        </p15:guide>
        <p15:guide id="9" pos="2380">
          <p15:clr>
            <a:srgbClr val="FA7B17"/>
          </p15:clr>
        </p15:guide>
        <p15:guide id="10" pos="3888">
          <p15:clr>
            <a:srgbClr val="FA7B17"/>
          </p15:clr>
        </p15:guide>
        <p15:guide id="11" orient="horz" pos="625">
          <p15:clr>
            <a:srgbClr val="FA7B17"/>
          </p15:clr>
        </p15:guide>
        <p15:guide id="12" orient="horz" pos="302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83" name="Shape 83"/>
        <p:cNvGrpSpPr/>
        <p:nvPr/>
      </p:nvGrpSpPr>
      <p:grpSpPr>
        <a:xfrm>
          <a:off x="0" y="0"/>
          <a:ext cx="0" cy="0"/>
          <a:chOff x="0" y="0"/>
          <a:chExt cx="0" cy="0"/>
        </a:xfrm>
      </p:grpSpPr>
      <p:sp>
        <p:nvSpPr>
          <p:cNvPr id="84" name="Google Shape;8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eep Content 1">
  <p:cSld name="SECTION_TITLE_AND_DESCRIPTION_2">
    <p:spTree>
      <p:nvGrpSpPr>
        <p:cNvPr id="85" name="Shape 85"/>
        <p:cNvGrpSpPr/>
        <p:nvPr/>
      </p:nvGrpSpPr>
      <p:grpSpPr>
        <a:xfrm>
          <a:off x="0" y="0"/>
          <a:ext cx="0" cy="0"/>
          <a:chOff x="0" y="0"/>
          <a:chExt cx="0" cy="0"/>
        </a:xfrm>
      </p:grpSpPr>
      <p:cxnSp>
        <p:nvCxnSpPr>
          <p:cNvPr id="86" name="Google Shape;86;p20"/>
          <p:cNvCxnSpPr/>
          <p:nvPr/>
        </p:nvCxnSpPr>
        <p:spPr>
          <a:xfrm>
            <a:off x="807319" y="0"/>
            <a:ext cx="0" cy="5151900"/>
          </a:xfrm>
          <a:prstGeom prst="straightConnector1">
            <a:avLst/>
          </a:prstGeom>
          <a:noFill/>
          <a:ln cap="flat" cmpd="sng" w="9525">
            <a:solidFill>
              <a:srgbClr val="000000"/>
            </a:solidFill>
            <a:prstDash val="solid"/>
            <a:round/>
            <a:headEnd len="med" w="med" type="none"/>
            <a:tailEnd len="med" w="med" type="none"/>
          </a:ln>
        </p:spPr>
      </p:cxnSp>
      <p:pic>
        <p:nvPicPr>
          <p:cNvPr id="87" name="Google Shape;87;p20"/>
          <p:cNvPicPr preferRelativeResize="0"/>
          <p:nvPr/>
        </p:nvPicPr>
        <p:blipFill rotWithShape="1">
          <a:blip r:embed="rId2">
            <a:alphaModFix/>
          </a:blip>
          <a:srcRect b="33266" l="0" r="0" t="33263"/>
          <a:stretch/>
        </p:blipFill>
        <p:spPr>
          <a:xfrm rot="5400000">
            <a:off x="-93639" y="1245394"/>
            <a:ext cx="1015107" cy="339770"/>
          </a:xfrm>
          <a:prstGeom prst="rect">
            <a:avLst/>
          </a:prstGeom>
          <a:noFill/>
          <a:ln>
            <a:noFill/>
          </a:ln>
        </p:spPr>
      </p:pic>
      <p:pic>
        <p:nvPicPr>
          <p:cNvPr id="88" name="Google Shape;88;p20"/>
          <p:cNvPicPr preferRelativeResize="0"/>
          <p:nvPr/>
        </p:nvPicPr>
        <p:blipFill>
          <a:blip r:embed="rId3">
            <a:alphaModFix/>
          </a:blip>
          <a:stretch>
            <a:fillRect/>
          </a:stretch>
        </p:blipFill>
        <p:spPr>
          <a:xfrm>
            <a:off x="116522" y="168009"/>
            <a:ext cx="574257" cy="574257"/>
          </a:xfrm>
          <a:prstGeom prst="rect">
            <a:avLst/>
          </a:prstGeom>
          <a:noFill/>
          <a:ln>
            <a:noFill/>
          </a:ln>
        </p:spPr>
      </p:pic>
    </p:spTree>
  </p:cSld>
  <p:clrMapOvr>
    <a:masterClrMapping/>
  </p:clrMapOvr>
  <p:extLst>
    <p:ext uri="{DCECCB84-F9BA-43D5-87BE-67443E8EF086}">
      <p15:sldGuideLst>
        <p15:guide id="1" pos="509">
          <p15:clr>
            <a:srgbClr val="FA7B17"/>
          </p15:clr>
        </p15:guide>
        <p15:guide id="2" pos="872">
          <p15:clr>
            <a:srgbClr val="FA7B17"/>
          </p15:clr>
        </p15:guide>
        <p15:guide id="3" pos="2380">
          <p15:clr>
            <a:srgbClr val="FA7B17"/>
          </p15:clr>
        </p15:guide>
        <p15:guide id="4" pos="3132">
          <p15:clr>
            <a:srgbClr val="FA7B17"/>
          </p15:clr>
        </p15:guide>
        <p15:guide id="5" pos="5396">
          <p15:clr>
            <a:srgbClr val="FA7B17"/>
          </p15:clr>
        </p15:guide>
        <p15:guide id="6" orient="horz" pos="210">
          <p15:clr>
            <a:srgbClr val="FA7B17"/>
          </p15:clr>
        </p15:guide>
        <p15:guide id="7" orient="horz" pos="364">
          <p15:clr>
            <a:srgbClr val="FA7B17"/>
          </p15:clr>
        </p15:guide>
        <p15:guide id="8" orient="horz" pos="477">
          <p15:clr>
            <a:srgbClr val="FA7B17"/>
          </p15:clr>
        </p15:guide>
        <p15:guide id="9" orient="horz" pos="3024">
          <p15:clr>
            <a:srgbClr val="FA7B17"/>
          </p15:clr>
        </p15:guide>
        <p15:guide id="10" orient="horz" pos="2878">
          <p15:clr>
            <a:srgbClr val="FA7B17"/>
          </p15:clr>
        </p15:guide>
        <p15:guide id="11" pos="3888">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eep Content 5">
  <p:cSld name="SECTION_TITLE_AND_DESCRIPTION_6">
    <p:spTree>
      <p:nvGrpSpPr>
        <p:cNvPr id="89" name="Shape 89"/>
        <p:cNvGrpSpPr/>
        <p:nvPr/>
      </p:nvGrpSpPr>
      <p:grpSpPr>
        <a:xfrm>
          <a:off x="0" y="0"/>
          <a:ext cx="0" cy="0"/>
          <a:chOff x="0" y="0"/>
          <a:chExt cx="0" cy="0"/>
        </a:xfrm>
      </p:grpSpPr>
      <p:cxnSp>
        <p:nvCxnSpPr>
          <p:cNvPr id="90" name="Google Shape;90;p21"/>
          <p:cNvCxnSpPr/>
          <p:nvPr/>
        </p:nvCxnSpPr>
        <p:spPr>
          <a:xfrm>
            <a:off x="807319" y="0"/>
            <a:ext cx="0" cy="5151900"/>
          </a:xfrm>
          <a:prstGeom prst="straightConnector1">
            <a:avLst/>
          </a:prstGeom>
          <a:noFill/>
          <a:ln cap="flat" cmpd="sng" w="9525">
            <a:solidFill>
              <a:srgbClr val="000000"/>
            </a:solidFill>
            <a:prstDash val="solid"/>
            <a:round/>
            <a:headEnd len="med" w="med" type="none"/>
            <a:tailEnd len="med" w="med" type="none"/>
          </a:ln>
        </p:spPr>
      </p:cxnSp>
      <p:pic>
        <p:nvPicPr>
          <p:cNvPr id="91" name="Google Shape;91;p21"/>
          <p:cNvPicPr preferRelativeResize="0"/>
          <p:nvPr/>
        </p:nvPicPr>
        <p:blipFill rotWithShape="1">
          <a:blip r:embed="rId2">
            <a:alphaModFix/>
          </a:blip>
          <a:srcRect b="33266" l="0" r="0" t="33263"/>
          <a:stretch/>
        </p:blipFill>
        <p:spPr>
          <a:xfrm rot="5400000">
            <a:off x="-93639" y="1245394"/>
            <a:ext cx="1015107" cy="339770"/>
          </a:xfrm>
          <a:prstGeom prst="rect">
            <a:avLst/>
          </a:prstGeom>
          <a:noFill/>
          <a:ln>
            <a:noFill/>
          </a:ln>
        </p:spPr>
      </p:pic>
      <p:pic>
        <p:nvPicPr>
          <p:cNvPr id="92" name="Google Shape;92;p21"/>
          <p:cNvPicPr preferRelativeResize="0"/>
          <p:nvPr/>
        </p:nvPicPr>
        <p:blipFill>
          <a:blip r:embed="rId3">
            <a:alphaModFix/>
          </a:blip>
          <a:stretch>
            <a:fillRect/>
          </a:stretch>
        </p:blipFill>
        <p:spPr>
          <a:xfrm>
            <a:off x="116522" y="168009"/>
            <a:ext cx="574257" cy="574257"/>
          </a:xfrm>
          <a:prstGeom prst="rect">
            <a:avLst/>
          </a:prstGeom>
          <a:noFill/>
          <a:ln>
            <a:noFill/>
          </a:ln>
        </p:spPr>
      </p:pic>
    </p:spTree>
  </p:cSld>
  <p:clrMapOvr>
    <a:masterClrMapping/>
  </p:clrMapOvr>
  <p:extLst>
    <p:ext uri="{DCECCB84-F9BA-43D5-87BE-67443E8EF086}">
      <p15:sldGuideLst>
        <p15:guide id="1" pos="509">
          <p15:clr>
            <a:srgbClr val="FA7B17"/>
          </p15:clr>
        </p15:guide>
        <p15:guide id="2" pos="872">
          <p15:clr>
            <a:srgbClr val="FA7B17"/>
          </p15:clr>
        </p15:guide>
        <p15:guide id="3" pos="2380">
          <p15:clr>
            <a:srgbClr val="FA7B17"/>
          </p15:clr>
        </p15:guide>
        <p15:guide id="4" pos="3132">
          <p15:clr>
            <a:srgbClr val="FA7B17"/>
          </p15:clr>
        </p15:guide>
        <p15:guide id="5" pos="5396">
          <p15:clr>
            <a:srgbClr val="FA7B17"/>
          </p15:clr>
        </p15:guide>
        <p15:guide id="6" orient="horz" pos="210">
          <p15:clr>
            <a:srgbClr val="FA7B17"/>
          </p15:clr>
        </p15:guide>
        <p15:guide id="7" orient="horz" pos="364">
          <p15:clr>
            <a:srgbClr val="FA7B17"/>
          </p15:clr>
        </p15:guide>
        <p15:guide id="8" orient="horz" pos="477">
          <p15:clr>
            <a:srgbClr val="FA7B17"/>
          </p15:clr>
        </p15:guide>
        <p15:guide id="9" orient="horz" pos="3024">
          <p15:clr>
            <a:srgbClr val="FA7B17"/>
          </p15:clr>
        </p15:guide>
        <p15:guide id="10" orient="horz" pos="2878">
          <p15:clr>
            <a:srgbClr val="FA7B17"/>
          </p15:clr>
        </p15:guide>
        <p15:guide id="11" pos="38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re seul">
  <p:cSld name="8_Titre seul">
    <p:spTree>
      <p:nvGrpSpPr>
        <p:cNvPr id="93" name="Shape 93"/>
        <p:cNvGrpSpPr/>
        <p:nvPr/>
      </p:nvGrpSpPr>
      <p:grpSpPr>
        <a:xfrm>
          <a:off x="0" y="0"/>
          <a:ext cx="0" cy="0"/>
          <a:chOff x="0" y="0"/>
          <a:chExt cx="0" cy="0"/>
        </a:xfrm>
      </p:grpSpPr>
      <p:sp>
        <p:nvSpPr>
          <p:cNvPr id="94" name="Google Shape;94;p22"/>
          <p:cNvSpPr txBox="1"/>
          <p:nvPr>
            <p:ph type="title"/>
          </p:nvPr>
        </p:nvSpPr>
        <p:spPr>
          <a:xfrm>
            <a:off x="762001" y="279146"/>
            <a:ext cx="7598100" cy="543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2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slide - Default">
  <p:cSld name="SECTION_TITLE_AND_DESCRIPTION_4_1">
    <p:spTree>
      <p:nvGrpSpPr>
        <p:cNvPr id="95" name="Shape 95"/>
        <p:cNvGrpSpPr/>
        <p:nvPr/>
      </p:nvGrpSpPr>
      <p:grpSpPr>
        <a:xfrm>
          <a:off x="0" y="0"/>
          <a:ext cx="0" cy="0"/>
          <a:chOff x="0" y="0"/>
          <a:chExt cx="0" cy="0"/>
        </a:xfrm>
      </p:grpSpPr>
      <p:cxnSp>
        <p:nvCxnSpPr>
          <p:cNvPr id="96" name="Google Shape;96;p23"/>
          <p:cNvCxnSpPr/>
          <p:nvPr/>
        </p:nvCxnSpPr>
        <p:spPr>
          <a:xfrm>
            <a:off x="807319" y="0"/>
            <a:ext cx="0" cy="5151900"/>
          </a:xfrm>
          <a:prstGeom prst="straightConnector1">
            <a:avLst/>
          </a:prstGeom>
          <a:noFill/>
          <a:ln cap="flat" cmpd="sng" w="9525">
            <a:solidFill>
              <a:srgbClr val="999999"/>
            </a:solidFill>
            <a:prstDash val="solid"/>
            <a:round/>
            <a:headEnd len="med" w="med" type="none"/>
            <a:tailEnd len="med" w="med" type="none"/>
          </a:ln>
        </p:spPr>
      </p:cxnSp>
      <p:pic>
        <p:nvPicPr>
          <p:cNvPr id="97" name="Google Shape;97;p23"/>
          <p:cNvPicPr preferRelativeResize="0"/>
          <p:nvPr/>
        </p:nvPicPr>
        <p:blipFill>
          <a:blip r:embed="rId2">
            <a:alphaModFix/>
          </a:blip>
          <a:stretch>
            <a:fillRect/>
          </a:stretch>
        </p:blipFill>
        <p:spPr>
          <a:xfrm rot="5400000">
            <a:off x="-17053" y="1317338"/>
            <a:ext cx="850294" cy="195881"/>
          </a:xfrm>
          <a:prstGeom prst="rect">
            <a:avLst/>
          </a:prstGeom>
          <a:noFill/>
          <a:ln>
            <a:noFill/>
          </a:ln>
        </p:spPr>
      </p:pic>
      <p:pic>
        <p:nvPicPr>
          <p:cNvPr id="98" name="Google Shape;98;p23"/>
          <p:cNvPicPr preferRelativeResize="0"/>
          <p:nvPr/>
        </p:nvPicPr>
        <p:blipFill>
          <a:blip r:embed="rId3">
            <a:alphaModFix/>
          </a:blip>
          <a:stretch>
            <a:fillRect/>
          </a:stretch>
        </p:blipFill>
        <p:spPr>
          <a:xfrm>
            <a:off x="235406" y="206448"/>
            <a:ext cx="336488" cy="497400"/>
          </a:xfrm>
          <a:prstGeom prst="rect">
            <a:avLst/>
          </a:prstGeom>
          <a:noFill/>
          <a:ln>
            <a:noFill/>
          </a:ln>
        </p:spPr>
      </p:pic>
    </p:spTree>
  </p:cSld>
  <p:clrMapOvr>
    <a:masterClrMapping/>
  </p:clrMapOvr>
  <p:extLst>
    <p:ext uri="{DCECCB84-F9BA-43D5-87BE-67443E8EF086}">
      <p15:sldGuideLst>
        <p15:guide id="1" pos="509">
          <p15:clr>
            <a:srgbClr val="FA7B17"/>
          </p15:clr>
        </p15:guide>
        <p15:guide id="2" pos="872">
          <p15:clr>
            <a:srgbClr val="FA7B17"/>
          </p15:clr>
        </p15:guide>
        <p15:guide id="3" pos="2380">
          <p15:clr>
            <a:srgbClr val="FA7B17"/>
          </p15:clr>
        </p15:guide>
        <p15:guide id="4" pos="3132">
          <p15:clr>
            <a:srgbClr val="FA7B17"/>
          </p15:clr>
        </p15:guide>
        <p15:guide id="5" pos="5396">
          <p15:clr>
            <a:srgbClr val="FA7B17"/>
          </p15:clr>
        </p15:guide>
        <p15:guide id="6" orient="horz" pos="210">
          <p15:clr>
            <a:srgbClr val="FA7B17"/>
          </p15:clr>
        </p15:guide>
        <p15:guide id="7" orient="horz" pos="364">
          <p15:clr>
            <a:srgbClr val="FA7B17"/>
          </p15:clr>
        </p15:guide>
        <p15:guide id="8" orient="horz" pos="1275">
          <p15:clr>
            <a:srgbClr val="FA7B17"/>
          </p15:clr>
        </p15:guide>
        <p15:guide id="9" orient="horz" pos="3024">
          <p15:clr>
            <a:srgbClr val="FA7B17"/>
          </p15:clr>
        </p15:guide>
        <p15:guide id="10" pos="3888">
          <p15:clr>
            <a:srgbClr val="FA7B17"/>
          </p15:clr>
        </p15:guide>
        <p15:guide id="11" orient="horz" pos="477">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eep Content">
  <p:cSld name="SECTION_TITLE_AND_DESCRIPTION">
    <p:spTree>
      <p:nvGrpSpPr>
        <p:cNvPr id="103" name="Shape 103"/>
        <p:cNvGrpSpPr/>
        <p:nvPr/>
      </p:nvGrpSpPr>
      <p:grpSpPr>
        <a:xfrm>
          <a:off x="0" y="0"/>
          <a:ext cx="0" cy="0"/>
          <a:chOff x="0" y="0"/>
          <a:chExt cx="0" cy="0"/>
        </a:xfrm>
      </p:grpSpPr>
      <p:cxnSp>
        <p:nvCxnSpPr>
          <p:cNvPr id="104" name="Google Shape;104;p25"/>
          <p:cNvCxnSpPr/>
          <p:nvPr/>
        </p:nvCxnSpPr>
        <p:spPr>
          <a:xfrm>
            <a:off x="807319" y="0"/>
            <a:ext cx="0" cy="5151900"/>
          </a:xfrm>
          <a:prstGeom prst="straightConnector1">
            <a:avLst/>
          </a:prstGeom>
          <a:noFill/>
          <a:ln cap="flat" cmpd="sng" w="9525">
            <a:solidFill>
              <a:srgbClr val="000000"/>
            </a:solidFill>
            <a:prstDash val="solid"/>
            <a:round/>
            <a:headEnd len="med" w="med" type="none"/>
            <a:tailEnd len="med" w="med" type="none"/>
          </a:ln>
        </p:spPr>
      </p:cxnSp>
      <p:pic>
        <p:nvPicPr>
          <p:cNvPr id="105" name="Google Shape;105;p25"/>
          <p:cNvPicPr preferRelativeResize="0"/>
          <p:nvPr/>
        </p:nvPicPr>
        <p:blipFill>
          <a:blip r:embed="rId2">
            <a:alphaModFix/>
          </a:blip>
          <a:stretch>
            <a:fillRect/>
          </a:stretch>
        </p:blipFill>
        <p:spPr>
          <a:xfrm>
            <a:off x="133153" y="184575"/>
            <a:ext cx="541015" cy="541015"/>
          </a:xfrm>
          <a:prstGeom prst="rect">
            <a:avLst/>
          </a:prstGeom>
          <a:noFill/>
          <a:ln>
            <a:noFill/>
          </a:ln>
        </p:spPr>
      </p:pic>
      <p:pic>
        <p:nvPicPr>
          <p:cNvPr id="106" name="Google Shape;106;p25"/>
          <p:cNvPicPr preferRelativeResize="0"/>
          <p:nvPr/>
        </p:nvPicPr>
        <p:blipFill rotWithShape="1">
          <a:blip r:embed="rId3">
            <a:alphaModFix/>
          </a:blip>
          <a:srcRect b="33266" l="0" r="0" t="33263"/>
          <a:stretch/>
        </p:blipFill>
        <p:spPr>
          <a:xfrm rot="5400000">
            <a:off x="-93639" y="1245394"/>
            <a:ext cx="1015107" cy="339770"/>
          </a:xfrm>
          <a:prstGeom prst="rect">
            <a:avLst/>
          </a:prstGeom>
          <a:noFill/>
          <a:ln>
            <a:noFill/>
          </a:ln>
        </p:spPr>
      </p:pic>
      <p:pic>
        <p:nvPicPr>
          <p:cNvPr id="107" name="Google Shape;107;p25"/>
          <p:cNvPicPr preferRelativeResize="0"/>
          <p:nvPr/>
        </p:nvPicPr>
        <p:blipFill>
          <a:blip r:embed="rId4">
            <a:alphaModFix/>
          </a:blip>
          <a:stretch>
            <a:fillRect/>
          </a:stretch>
        </p:blipFill>
        <p:spPr>
          <a:xfrm>
            <a:off x="116522" y="168009"/>
            <a:ext cx="574257" cy="574257"/>
          </a:xfrm>
          <a:prstGeom prst="rect">
            <a:avLst/>
          </a:prstGeom>
          <a:noFill/>
          <a:ln>
            <a:noFill/>
          </a:ln>
        </p:spPr>
      </p:pic>
    </p:spTree>
  </p:cSld>
  <p:clrMapOvr>
    <a:masterClrMapping/>
  </p:clrMapOvr>
  <p:extLst>
    <p:ext uri="{DCECCB84-F9BA-43D5-87BE-67443E8EF086}">
      <p15:sldGuideLst>
        <p15:guide id="1" pos="509">
          <p15:clr>
            <a:srgbClr val="FA7B17"/>
          </p15:clr>
        </p15:guide>
        <p15:guide id="2" pos="872">
          <p15:clr>
            <a:srgbClr val="FA7B17"/>
          </p15:clr>
        </p15:guide>
        <p15:guide id="3" pos="2380">
          <p15:clr>
            <a:srgbClr val="FA7B17"/>
          </p15:clr>
        </p15:guide>
        <p15:guide id="4" pos="3132">
          <p15:clr>
            <a:srgbClr val="FA7B17"/>
          </p15:clr>
        </p15:guide>
        <p15:guide id="5" pos="5396">
          <p15:clr>
            <a:srgbClr val="FA7B17"/>
          </p15:clr>
        </p15:guide>
        <p15:guide id="6" orient="horz" pos="210">
          <p15:clr>
            <a:srgbClr val="FA7B17"/>
          </p15:clr>
        </p15:guide>
        <p15:guide id="7" orient="horz" pos="364">
          <p15:clr>
            <a:srgbClr val="FA7B17"/>
          </p15:clr>
        </p15:guide>
        <p15:guide id="8" orient="horz" pos="625">
          <p15:clr>
            <a:srgbClr val="FA7B17"/>
          </p15:clr>
        </p15:guide>
        <p15:guide id="9" orient="horz" pos="3024">
          <p15:clr>
            <a:srgbClr val="FA7B17"/>
          </p15:clr>
        </p15:guide>
        <p15:guide id="10" orient="horz" pos="2878">
          <p15:clr>
            <a:srgbClr val="FA7B17"/>
          </p15:clr>
        </p15:guide>
        <p15:guide id="11" pos="3888">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eep Last slide">
  <p:cSld name="CAPTION_ONLY">
    <p:spTree>
      <p:nvGrpSpPr>
        <p:cNvPr id="108" name="Shape 108"/>
        <p:cNvGrpSpPr/>
        <p:nvPr/>
      </p:nvGrpSpPr>
      <p:grpSpPr>
        <a:xfrm>
          <a:off x="0" y="0"/>
          <a:ext cx="0" cy="0"/>
          <a:chOff x="0" y="0"/>
          <a:chExt cx="0" cy="0"/>
        </a:xfrm>
      </p:grpSpPr>
      <p:sp>
        <p:nvSpPr>
          <p:cNvPr id="109" name="Google Shape;109;p26"/>
          <p:cNvSpPr/>
          <p:nvPr/>
        </p:nvSpPr>
        <p:spPr>
          <a:xfrm>
            <a:off x="1384650" y="787500"/>
            <a:ext cx="3514500" cy="2919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Clr>
                <a:srgbClr val="595959"/>
              </a:buClr>
              <a:buSzPts val="900"/>
              <a:buFont typeface="Source Sans Pro"/>
              <a:buNone/>
            </a:pPr>
            <a:r>
              <a:rPr lang="en" sz="1400">
                <a:solidFill>
                  <a:srgbClr val="283FFF"/>
                </a:solidFill>
                <a:highlight>
                  <a:srgbClr val="FFFFFF"/>
                </a:highlight>
                <a:latin typeface="Source Sans Pro"/>
                <a:ea typeface="Source Sans Pro"/>
                <a:cs typeface="Source Sans Pro"/>
                <a:sym typeface="Source Sans Pro"/>
              </a:rPr>
              <a:t>PROBLEM 2</a:t>
            </a:r>
            <a:endParaRPr sz="1400">
              <a:solidFill>
                <a:srgbClr val="283FFF"/>
              </a:solidFill>
              <a:highlight>
                <a:srgbClr val="FFFFFF"/>
              </a:highlight>
              <a:latin typeface="Source Sans Pro"/>
              <a:ea typeface="Source Sans Pro"/>
              <a:cs typeface="Source Sans Pro"/>
              <a:sym typeface="Source Sans Pro"/>
            </a:endParaRPr>
          </a:p>
          <a:p>
            <a:pPr indent="0" lvl="0" marL="0" rtl="0" algn="l">
              <a:spcBef>
                <a:spcPts val="0"/>
              </a:spcBef>
              <a:spcAft>
                <a:spcPts val="0"/>
              </a:spcAft>
              <a:buClr>
                <a:schemeClr val="lt1"/>
              </a:buClr>
              <a:buSzPts val="3800"/>
              <a:buFont typeface="Montserrat"/>
              <a:buNone/>
            </a:pPr>
            <a:r>
              <a:rPr lang="en" sz="2700">
                <a:solidFill>
                  <a:srgbClr val="283FFF"/>
                </a:solidFill>
                <a:latin typeface="Source Sans Pro"/>
                <a:ea typeface="Source Sans Pro"/>
                <a:cs typeface="Source Sans Pro"/>
                <a:sym typeface="Source Sans Pro"/>
              </a:rPr>
              <a:t>Reducing emissions won’t be enough</a:t>
            </a:r>
            <a:endParaRPr sz="1400">
              <a:solidFill>
                <a:srgbClr val="283FFF"/>
              </a:solidFill>
              <a:highlight>
                <a:srgbClr val="FFFFFF"/>
              </a:highlight>
              <a:latin typeface="Source Sans Pro"/>
              <a:ea typeface="Source Sans Pro"/>
              <a:cs typeface="Source Sans Pro"/>
              <a:sym typeface="Source Sans Pro"/>
            </a:endParaRPr>
          </a:p>
        </p:txBody>
      </p:sp>
      <p:sp>
        <p:nvSpPr>
          <p:cNvPr id="110" name="Google Shape;110;p26"/>
          <p:cNvSpPr/>
          <p:nvPr/>
        </p:nvSpPr>
        <p:spPr>
          <a:xfrm>
            <a:off x="1384650" y="2571750"/>
            <a:ext cx="3994800" cy="1767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800"/>
              <a:buFont typeface="Arial"/>
              <a:buNone/>
            </a:pPr>
            <a:r>
              <a:rPr lang="en" sz="1700">
                <a:solidFill>
                  <a:srgbClr val="28230D"/>
                </a:solidFill>
                <a:latin typeface="Source Sans Pro"/>
                <a:ea typeface="Source Sans Pro"/>
                <a:cs typeface="Source Sans Pro"/>
                <a:sym typeface="Source Sans Pro"/>
              </a:rPr>
              <a:t>Most scenarios that stay below 2°C of temperature increase involve substantial net negative emissions by 2100, on average around 2 gigatons of CO2 per year</a:t>
            </a:r>
            <a:r>
              <a:rPr lang="en" sz="1700">
                <a:solidFill>
                  <a:srgbClr val="28230D"/>
                </a:solidFill>
                <a:highlight>
                  <a:srgbClr val="FFFFFF"/>
                </a:highlight>
                <a:latin typeface="Source Sans Pro"/>
                <a:ea typeface="Source Sans Pro"/>
                <a:cs typeface="Source Sans Pro"/>
                <a:sym typeface="Source Sans Pro"/>
              </a:rPr>
              <a:t>.</a:t>
            </a:r>
            <a:endParaRPr sz="1700">
              <a:solidFill>
                <a:srgbClr val="28230D"/>
              </a:solidFill>
              <a:latin typeface="Source Sans Pro"/>
              <a:ea typeface="Source Sans Pro"/>
              <a:cs typeface="Source Sans Pro"/>
              <a:sym typeface="Source Sans Pro"/>
            </a:endParaRPr>
          </a:p>
        </p:txBody>
      </p:sp>
      <p:sp>
        <p:nvSpPr>
          <p:cNvPr id="111" name="Google Shape;111;p26"/>
          <p:cNvSpPr/>
          <p:nvPr/>
        </p:nvSpPr>
        <p:spPr>
          <a:xfrm>
            <a:off x="0" y="0"/>
            <a:ext cx="9144000" cy="5143500"/>
          </a:xfrm>
          <a:prstGeom prst="rect">
            <a:avLst/>
          </a:prstGeom>
          <a:solidFill>
            <a:schemeClr val="dk1"/>
          </a:solidFill>
          <a:ln>
            <a:noFill/>
          </a:ln>
        </p:spPr>
        <p:txBody>
          <a:bodyPr anchorCtr="0" anchor="t" bIns="68575" lIns="68575" spcFirstLastPara="1" rIns="68575" wrap="square" tIns="68575">
            <a:noAutofit/>
          </a:bodyPr>
          <a:lstStyle/>
          <a:p>
            <a:pPr indent="0" lvl="0" marL="0" rtl="0" algn="l">
              <a:spcBef>
                <a:spcPts val="0"/>
              </a:spcBef>
              <a:spcAft>
                <a:spcPts val="0"/>
              </a:spcAft>
              <a:buNone/>
            </a:pPr>
            <a:r>
              <a:t/>
            </a:r>
            <a:endParaRPr/>
          </a:p>
        </p:txBody>
      </p:sp>
      <p:pic>
        <p:nvPicPr>
          <p:cNvPr id="112" name="Google Shape;112;p26"/>
          <p:cNvPicPr preferRelativeResize="0"/>
          <p:nvPr/>
        </p:nvPicPr>
        <p:blipFill>
          <a:blip r:embed="rId2">
            <a:alphaModFix/>
          </a:blip>
          <a:stretch>
            <a:fillRect/>
          </a:stretch>
        </p:blipFill>
        <p:spPr>
          <a:xfrm>
            <a:off x="116660" y="168005"/>
            <a:ext cx="574262" cy="574262"/>
          </a:xfrm>
          <a:prstGeom prst="rect">
            <a:avLst/>
          </a:prstGeom>
          <a:noFill/>
          <a:ln>
            <a:noFill/>
          </a:ln>
        </p:spPr>
      </p:pic>
      <p:cxnSp>
        <p:nvCxnSpPr>
          <p:cNvPr id="113" name="Google Shape;113;p26"/>
          <p:cNvCxnSpPr/>
          <p:nvPr/>
        </p:nvCxnSpPr>
        <p:spPr>
          <a:xfrm>
            <a:off x="807319" y="0"/>
            <a:ext cx="0" cy="5151900"/>
          </a:xfrm>
          <a:prstGeom prst="straightConnector1">
            <a:avLst/>
          </a:prstGeom>
          <a:noFill/>
          <a:ln cap="flat" cmpd="sng" w="9525">
            <a:solidFill>
              <a:srgbClr val="FFFFFF"/>
            </a:solidFill>
            <a:prstDash val="solid"/>
            <a:round/>
            <a:headEnd len="med" w="med" type="none"/>
            <a:tailEnd len="med" w="med" type="none"/>
          </a:ln>
        </p:spPr>
      </p:cxnSp>
      <p:pic>
        <p:nvPicPr>
          <p:cNvPr id="114" name="Google Shape;114;p26"/>
          <p:cNvPicPr preferRelativeResize="0"/>
          <p:nvPr/>
        </p:nvPicPr>
        <p:blipFill rotWithShape="1">
          <a:blip r:embed="rId3">
            <a:alphaModFix/>
          </a:blip>
          <a:srcRect b="0" l="9029" r="9037" t="0"/>
          <a:stretch/>
        </p:blipFill>
        <p:spPr>
          <a:xfrm>
            <a:off x="16688" y="942994"/>
            <a:ext cx="773927" cy="944567"/>
          </a:xfrm>
          <a:prstGeom prst="rect">
            <a:avLst/>
          </a:prstGeom>
          <a:noFill/>
          <a:ln>
            <a:noFill/>
          </a:ln>
        </p:spPr>
      </p:pic>
      <p:pic>
        <p:nvPicPr>
          <p:cNvPr id="115" name="Google Shape;115;p26"/>
          <p:cNvPicPr preferRelativeResize="0"/>
          <p:nvPr/>
        </p:nvPicPr>
        <p:blipFill>
          <a:blip r:embed="rId4">
            <a:alphaModFix/>
          </a:blip>
          <a:stretch>
            <a:fillRect/>
          </a:stretch>
        </p:blipFill>
        <p:spPr>
          <a:xfrm>
            <a:off x="7770154" y="3886411"/>
            <a:ext cx="796493" cy="796498"/>
          </a:xfrm>
          <a:prstGeom prst="rect">
            <a:avLst/>
          </a:prstGeom>
          <a:noFill/>
          <a:ln>
            <a:noFill/>
          </a:ln>
        </p:spPr>
      </p:pic>
      <p:sp>
        <p:nvSpPr>
          <p:cNvPr id="116" name="Google Shape;116;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509">
          <p15:clr>
            <a:srgbClr val="FA7B17"/>
          </p15:clr>
        </p15:guide>
        <p15:guide id="2" pos="872">
          <p15:clr>
            <a:srgbClr val="FA7B17"/>
          </p15:clr>
        </p15:guide>
        <p15:guide id="3" pos="2380">
          <p15:clr>
            <a:srgbClr val="FA7B17"/>
          </p15:clr>
        </p15:guide>
        <p15:guide id="4" pos="3132">
          <p15:clr>
            <a:srgbClr val="FA7B17"/>
          </p15:clr>
        </p15:guide>
        <p15:guide id="5" pos="3888">
          <p15:clr>
            <a:srgbClr val="FA7B17"/>
          </p15:clr>
        </p15:guide>
        <p15:guide id="6" pos="5396">
          <p15:clr>
            <a:srgbClr val="FA7B17"/>
          </p15:clr>
        </p15:guide>
        <p15:guide id="7" orient="horz" pos="364">
          <p15:clr>
            <a:srgbClr val="FA7B17"/>
          </p15:clr>
        </p15:guide>
        <p15:guide id="8" orient="horz" pos="210">
          <p15:clr>
            <a:srgbClr val="FA7B17"/>
          </p15:clr>
        </p15:guide>
        <p15:guide id="9" orient="horz" pos="625">
          <p15:clr>
            <a:srgbClr val="FA7B17"/>
          </p15:clr>
        </p15:guide>
        <p15:guide id="10" orient="horz" pos="3024">
          <p15:clr>
            <a:srgbClr val="FA7B17"/>
          </p15:clr>
        </p15:guide>
        <p15:guide id="11" orient="horz" pos="2878">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eep Subtitle">
  <p:cSld name="BIG_NUMBER">
    <p:bg>
      <p:bgPr>
        <a:solidFill>
          <a:srgbClr val="F1ECE8"/>
        </a:solidFill>
      </p:bgPr>
    </p:bg>
    <p:spTree>
      <p:nvGrpSpPr>
        <p:cNvPr id="117" name="Shape 117"/>
        <p:cNvGrpSpPr/>
        <p:nvPr/>
      </p:nvGrpSpPr>
      <p:grpSpPr>
        <a:xfrm>
          <a:off x="0" y="0"/>
          <a:ext cx="0" cy="0"/>
          <a:chOff x="0" y="0"/>
          <a:chExt cx="0" cy="0"/>
        </a:xfrm>
      </p:grpSpPr>
      <p:cxnSp>
        <p:nvCxnSpPr>
          <p:cNvPr id="118" name="Google Shape;118;p27"/>
          <p:cNvCxnSpPr/>
          <p:nvPr/>
        </p:nvCxnSpPr>
        <p:spPr>
          <a:xfrm>
            <a:off x="807319" y="0"/>
            <a:ext cx="0" cy="5151900"/>
          </a:xfrm>
          <a:prstGeom prst="straightConnector1">
            <a:avLst/>
          </a:prstGeom>
          <a:noFill/>
          <a:ln cap="flat" cmpd="sng" w="9525">
            <a:solidFill>
              <a:srgbClr val="000000"/>
            </a:solidFill>
            <a:prstDash val="solid"/>
            <a:round/>
            <a:headEnd len="med" w="med" type="none"/>
            <a:tailEnd len="med" w="med" type="none"/>
          </a:ln>
        </p:spPr>
      </p:cxnSp>
      <p:pic>
        <p:nvPicPr>
          <p:cNvPr id="119" name="Google Shape;119;p27"/>
          <p:cNvPicPr preferRelativeResize="0"/>
          <p:nvPr/>
        </p:nvPicPr>
        <p:blipFill>
          <a:blip r:embed="rId2">
            <a:alphaModFix/>
          </a:blip>
          <a:stretch>
            <a:fillRect/>
          </a:stretch>
        </p:blipFill>
        <p:spPr>
          <a:xfrm>
            <a:off x="133153" y="184575"/>
            <a:ext cx="541015" cy="541015"/>
          </a:xfrm>
          <a:prstGeom prst="rect">
            <a:avLst/>
          </a:prstGeom>
          <a:noFill/>
          <a:ln>
            <a:noFill/>
          </a:ln>
        </p:spPr>
      </p:pic>
      <p:pic>
        <p:nvPicPr>
          <p:cNvPr id="120" name="Google Shape;120;p27"/>
          <p:cNvPicPr preferRelativeResize="0"/>
          <p:nvPr/>
        </p:nvPicPr>
        <p:blipFill rotWithShape="1">
          <a:blip r:embed="rId3">
            <a:alphaModFix/>
          </a:blip>
          <a:srcRect b="33266" l="0" r="0" t="33263"/>
          <a:stretch/>
        </p:blipFill>
        <p:spPr>
          <a:xfrm rot="5400000">
            <a:off x="-93639" y="1245394"/>
            <a:ext cx="1015107" cy="339770"/>
          </a:xfrm>
          <a:prstGeom prst="rect">
            <a:avLst/>
          </a:prstGeom>
          <a:noFill/>
          <a:ln>
            <a:noFill/>
          </a:ln>
        </p:spPr>
      </p:pic>
      <p:pic>
        <p:nvPicPr>
          <p:cNvPr id="121" name="Google Shape;121;p27"/>
          <p:cNvPicPr preferRelativeResize="0"/>
          <p:nvPr/>
        </p:nvPicPr>
        <p:blipFill>
          <a:blip r:embed="rId4">
            <a:alphaModFix/>
          </a:blip>
          <a:stretch>
            <a:fillRect/>
          </a:stretch>
        </p:blipFill>
        <p:spPr>
          <a:xfrm>
            <a:off x="116522" y="168009"/>
            <a:ext cx="574257" cy="574257"/>
          </a:xfrm>
          <a:prstGeom prst="rect">
            <a:avLst/>
          </a:prstGeom>
          <a:noFill/>
          <a:ln>
            <a:noFill/>
          </a:ln>
        </p:spPr>
      </p:pic>
      <p:sp>
        <p:nvSpPr>
          <p:cNvPr id="122" name="Google Shape;122;p27"/>
          <p:cNvSpPr/>
          <p:nvPr/>
        </p:nvSpPr>
        <p:spPr>
          <a:xfrm>
            <a:off x="7929844" y="332906"/>
            <a:ext cx="636900" cy="2445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chemeClr val="dk1"/>
              </a:buClr>
              <a:buSzPts val="800"/>
              <a:buFont typeface="Arial"/>
              <a:buNone/>
            </a:pPr>
            <a:r>
              <a:rPr lang="en" sz="800">
                <a:latin typeface="Space Mono"/>
                <a:ea typeface="Space Mono"/>
                <a:cs typeface="Space Mono"/>
                <a:sym typeface="Space Mono"/>
              </a:rPr>
              <a:t>Slide </a:t>
            </a:r>
            <a:fld id="{00000000-1234-1234-1234-123412341234}" type="slidenum">
              <a:rPr lang="en" sz="800">
                <a:latin typeface="Space Mono"/>
                <a:ea typeface="Space Mono"/>
                <a:cs typeface="Space Mono"/>
                <a:sym typeface="Space Mono"/>
              </a:rPr>
              <a:t>‹#›</a:t>
            </a:fld>
            <a:r>
              <a:rPr lang="en" sz="800">
                <a:latin typeface="Space Mono"/>
                <a:ea typeface="Space Mono"/>
                <a:cs typeface="Space Mono"/>
                <a:sym typeface="Space Mono"/>
              </a:rPr>
              <a:t> </a:t>
            </a:r>
            <a:endParaRPr sz="800">
              <a:latin typeface="Space Mono"/>
              <a:ea typeface="Space Mono"/>
              <a:cs typeface="Space Mono"/>
              <a:sym typeface="Space Mono"/>
            </a:endParaRPr>
          </a:p>
        </p:txBody>
      </p:sp>
    </p:spTree>
  </p:cSld>
  <p:clrMapOvr>
    <a:masterClrMapping/>
  </p:clrMapOvr>
  <p:extLst>
    <p:ext uri="{DCECCB84-F9BA-43D5-87BE-67443E8EF086}">
      <p15:sldGuideLst>
        <p15:guide id="1" pos="509">
          <p15:clr>
            <a:srgbClr val="FA7B17"/>
          </p15:clr>
        </p15:guide>
        <p15:guide id="2" orient="horz" pos="625">
          <p15:clr>
            <a:srgbClr val="FA7B17"/>
          </p15:clr>
        </p15:guide>
        <p15:guide id="3" orient="horz" pos="210">
          <p15:clr>
            <a:srgbClr val="FA7B17"/>
          </p15:clr>
        </p15:guide>
        <p15:guide id="4" orient="horz" pos="364">
          <p15:clr>
            <a:srgbClr val="FA7B17"/>
          </p15:clr>
        </p15:guide>
        <p15:guide id="5" pos="872">
          <p15:clr>
            <a:srgbClr val="FA7B17"/>
          </p15:clr>
        </p15:guide>
        <p15:guide id="6" pos="2380">
          <p15:clr>
            <a:srgbClr val="FA7B17"/>
          </p15:clr>
        </p15:guide>
        <p15:guide id="7" pos="3132">
          <p15:clr>
            <a:srgbClr val="FA7B17"/>
          </p15:clr>
        </p15:guide>
        <p15:guide id="8" pos="3888">
          <p15:clr>
            <a:srgbClr val="FA7B17"/>
          </p15:clr>
        </p15:guide>
        <p15:guide id="9" pos="5396">
          <p15:clr>
            <a:srgbClr val="FA7B17"/>
          </p15:clr>
        </p15:guide>
        <p15:guide id="10" orient="horz" pos="3024">
          <p15:clr>
            <a:srgbClr val="FA7B17"/>
          </p15:clr>
        </p15:guide>
        <p15:guide id="11" orient="horz" pos="2878">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eep Subtitle 1" type="blank">
  <p:cSld name="BLANK">
    <p:spTree>
      <p:nvGrpSpPr>
        <p:cNvPr id="123" name="Shape 123"/>
        <p:cNvGrpSpPr/>
        <p:nvPr/>
      </p:nvGrpSpPr>
      <p:grpSpPr>
        <a:xfrm>
          <a:off x="0" y="0"/>
          <a:ext cx="0" cy="0"/>
          <a:chOff x="0" y="0"/>
          <a:chExt cx="0" cy="0"/>
        </a:xfrm>
      </p:grpSpPr>
      <p:sp>
        <p:nvSpPr>
          <p:cNvPr id="124" name="Google Shape;124;p28"/>
          <p:cNvSpPr/>
          <p:nvPr/>
        </p:nvSpPr>
        <p:spPr>
          <a:xfrm>
            <a:off x="807300" y="0"/>
            <a:ext cx="8336700" cy="5143500"/>
          </a:xfrm>
          <a:prstGeom prst="rect">
            <a:avLst/>
          </a:prstGeom>
          <a:solidFill>
            <a:schemeClr val="dk1"/>
          </a:solidFill>
          <a:ln>
            <a:noFill/>
          </a:ln>
        </p:spPr>
        <p:txBody>
          <a:bodyPr anchorCtr="0" anchor="t" bIns="68575" lIns="68575" spcFirstLastPara="1" rIns="68575" wrap="square" tIns="68575">
            <a:noAutofit/>
          </a:bodyPr>
          <a:lstStyle/>
          <a:p>
            <a:pPr indent="0" lvl="0" marL="0" rtl="0" algn="l">
              <a:spcBef>
                <a:spcPts val="0"/>
              </a:spcBef>
              <a:spcAft>
                <a:spcPts val="0"/>
              </a:spcAft>
              <a:buNone/>
            </a:pPr>
            <a:r>
              <a:t/>
            </a:r>
            <a:endParaRPr/>
          </a:p>
        </p:txBody>
      </p:sp>
      <p:sp>
        <p:nvSpPr>
          <p:cNvPr id="125" name="Google Shape;125;p28"/>
          <p:cNvSpPr/>
          <p:nvPr/>
        </p:nvSpPr>
        <p:spPr>
          <a:xfrm>
            <a:off x="7929844" y="332906"/>
            <a:ext cx="636900" cy="2445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chemeClr val="dk1"/>
              </a:buClr>
              <a:buSzPts val="800"/>
              <a:buFont typeface="Arial"/>
              <a:buNone/>
            </a:pPr>
            <a:r>
              <a:rPr lang="en" sz="800">
                <a:solidFill>
                  <a:srgbClr val="FFFFFF"/>
                </a:solidFill>
                <a:latin typeface="Space Mono"/>
                <a:ea typeface="Space Mono"/>
                <a:cs typeface="Space Mono"/>
                <a:sym typeface="Space Mono"/>
              </a:rPr>
              <a:t>Slide </a:t>
            </a:r>
            <a:fld id="{00000000-1234-1234-1234-123412341234}" type="slidenum">
              <a:rPr lang="en" sz="800">
                <a:solidFill>
                  <a:srgbClr val="FFFFFF"/>
                </a:solidFill>
                <a:latin typeface="Space Mono"/>
                <a:ea typeface="Space Mono"/>
                <a:cs typeface="Space Mono"/>
                <a:sym typeface="Space Mono"/>
              </a:rPr>
              <a:t>‹#›</a:t>
            </a:fld>
            <a:r>
              <a:rPr lang="en" sz="800">
                <a:solidFill>
                  <a:srgbClr val="FFFFFF"/>
                </a:solidFill>
                <a:latin typeface="Space Mono"/>
                <a:ea typeface="Space Mono"/>
                <a:cs typeface="Space Mono"/>
                <a:sym typeface="Space Mono"/>
              </a:rPr>
              <a:t> </a:t>
            </a:r>
            <a:endParaRPr sz="800">
              <a:solidFill>
                <a:srgbClr val="FFFFFF"/>
              </a:solidFill>
              <a:latin typeface="Space Mono"/>
              <a:ea typeface="Space Mono"/>
              <a:cs typeface="Space Mono"/>
              <a:sym typeface="Space Mono"/>
            </a:endParaRPr>
          </a:p>
        </p:txBody>
      </p:sp>
      <p:pic>
        <p:nvPicPr>
          <p:cNvPr id="126" name="Google Shape;126;p28"/>
          <p:cNvPicPr preferRelativeResize="0"/>
          <p:nvPr/>
        </p:nvPicPr>
        <p:blipFill>
          <a:blip r:embed="rId2">
            <a:alphaModFix/>
          </a:blip>
          <a:stretch>
            <a:fillRect/>
          </a:stretch>
        </p:blipFill>
        <p:spPr>
          <a:xfrm>
            <a:off x="133153" y="184575"/>
            <a:ext cx="541015" cy="541015"/>
          </a:xfrm>
          <a:prstGeom prst="rect">
            <a:avLst/>
          </a:prstGeom>
          <a:noFill/>
          <a:ln>
            <a:noFill/>
          </a:ln>
        </p:spPr>
      </p:pic>
      <p:pic>
        <p:nvPicPr>
          <p:cNvPr id="127" name="Google Shape;127;p28"/>
          <p:cNvPicPr preferRelativeResize="0"/>
          <p:nvPr/>
        </p:nvPicPr>
        <p:blipFill rotWithShape="1">
          <a:blip r:embed="rId3">
            <a:alphaModFix/>
          </a:blip>
          <a:srcRect b="33266" l="0" r="0" t="33263"/>
          <a:stretch/>
        </p:blipFill>
        <p:spPr>
          <a:xfrm rot="5400000">
            <a:off x="-93639" y="1245394"/>
            <a:ext cx="1015107" cy="339770"/>
          </a:xfrm>
          <a:prstGeom prst="rect">
            <a:avLst/>
          </a:prstGeom>
          <a:noFill/>
          <a:ln>
            <a:noFill/>
          </a:ln>
        </p:spPr>
      </p:pic>
      <p:pic>
        <p:nvPicPr>
          <p:cNvPr id="128" name="Google Shape;128;p28"/>
          <p:cNvPicPr preferRelativeResize="0"/>
          <p:nvPr/>
        </p:nvPicPr>
        <p:blipFill>
          <a:blip r:embed="rId4">
            <a:alphaModFix/>
          </a:blip>
          <a:stretch>
            <a:fillRect/>
          </a:stretch>
        </p:blipFill>
        <p:spPr>
          <a:xfrm>
            <a:off x="116522" y="168009"/>
            <a:ext cx="574257" cy="574257"/>
          </a:xfrm>
          <a:prstGeom prst="rect">
            <a:avLst/>
          </a:prstGeom>
          <a:noFill/>
          <a:ln>
            <a:noFill/>
          </a:ln>
        </p:spPr>
      </p:pic>
    </p:spTree>
  </p:cSld>
  <p:clrMapOvr>
    <a:masterClrMapping/>
  </p:clrMapOvr>
  <p:extLst>
    <p:ext uri="{DCECCB84-F9BA-43D5-87BE-67443E8EF086}">
      <p15:sldGuideLst>
        <p15:guide id="1" pos="509">
          <p15:clr>
            <a:srgbClr val="FA7B17"/>
          </p15:clr>
        </p15:guide>
        <p15:guide id="2" orient="horz" pos="625">
          <p15:clr>
            <a:srgbClr val="FA7B17"/>
          </p15:clr>
        </p15:guide>
        <p15:guide id="3" orient="horz" pos="210">
          <p15:clr>
            <a:srgbClr val="FA7B17"/>
          </p15:clr>
        </p15:guide>
        <p15:guide id="4" orient="horz" pos="364">
          <p15:clr>
            <a:srgbClr val="FA7B17"/>
          </p15:clr>
        </p15:guide>
        <p15:guide id="5" pos="5396">
          <p15:clr>
            <a:srgbClr val="FA7B17"/>
          </p15:clr>
        </p15:guide>
        <p15:guide id="6" orient="horz" pos="3024">
          <p15:clr>
            <a:srgbClr val="FA7B17"/>
          </p15:clr>
        </p15:guide>
        <p15:guide id="7" orient="horz" pos="2878">
          <p15:clr>
            <a:srgbClr val="FA7B17"/>
          </p15:clr>
        </p15:guide>
        <p15:guide id="8" pos="3134">
          <p15:clr>
            <a:srgbClr val="FA7B17"/>
          </p15:clr>
        </p15:guide>
        <p15:guide id="9" pos="872">
          <p15:clr>
            <a:srgbClr val="FA7B17"/>
          </p15:clr>
        </p15:guide>
        <p15:guide id="10" pos="2380">
          <p15:clr>
            <a:srgbClr val="FA7B17"/>
          </p15:clr>
        </p15:guide>
        <p15:guide id="11" pos="3888">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eep Title 1">
  <p:cSld name="2_Custom Layout">
    <p:bg>
      <p:bgPr>
        <a:solidFill>
          <a:srgbClr val="000000"/>
        </a:solidFill>
      </p:bgPr>
    </p:bg>
    <p:spTree>
      <p:nvGrpSpPr>
        <p:cNvPr id="129" name="Shape 129"/>
        <p:cNvGrpSpPr/>
        <p:nvPr/>
      </p:nvGrpSpPr>
      <p:grpSpPr>
        <a:xfrm>
          <a:off x="0" y="0"/>
          <a:ext cx="0" cy="0"/>
          <a:chOff x="0" y="0"/>
          <a:chExt cx="0" cy="0"/>
        </a:xfrm>
      </p:grpSpPr>
      <p:pic>
        <p:nvPicPr>
          <p:cNvPr id="130" name="Google Shape;130;p29"/>
          <p:cNvPicPr preferRelativeResize="0"/>
          <p:nvPr/>
        </p:nvPicPr>
        <p:blipFill>
          <a:blip r:embed="rId2">
            <a:alphaModFix/>
          </a:blip>
          <a:stretch>
            <a:fillRect/>
          </a:stretch>
        </p:blipFill>
        <p:spPr>
          <a:xfrm>
            <a:off x="116660" y="168005"/>
            <a:ext cx="574262" cy="574262"/>
          </a:xfrm>
          <a:prstGeom prst="rect">
            <a:avLst/>
          </a:prstGeom>
          <a:noFill/>
          <a:ln>
            <a:noFill/>
          </a:ln>
        </p:spPr>
      </p:pic>
      <p:cxnSp>
        <p:nvCxnSpPr>
          <p:cNvPr id="131" name="Google Shape;131;p29"/>
          <p:cNvCxnSpPr/>
          <p:nvPr/>
        </p:nvCxnSpPr>
        <p:spPr>
          <a:xfrm>
            <a:off x="807319" y="0"/>
            <a:ext cx="0" cy="5151900"/>
          </a:xfrm>
          <a:prstGeom prst="straightConnector1">
            <a:avLst/>
          </a:prstGeom>
          <a:noFill/>
          <a:ln cap="flat" cmpd="sng" w="9525">
            <a:solidFill>
              <a:srgbClr val="FFFFFF"/>
            </a:solidFill>
            <a:prstDash val="solid"/>
            <a:round/>
            <a:headEnd len="med" w="med" type="none"/>
            <a:tailEnd len="med" w="med" type="none"/>
          </a:ln>
        </p:spPr>
      </p:cxnSp>
      <p:pic>
        <p:nvPicPr>
          <p:cNvPr id="132" name="Google Shape;132;p29"/>
          <p:cNvPicPr preferRelativeResize="0"/>
          <p:nvPr/>
        </p:nvPicPr>
        <p:blipFill rotWithShape="1">
          <a:blip r:embed="rId3">
            <a:alphaModFix/>
          </a:blip>
          <a:srcRect b="0" l="9029" r="9037" t="0"/>
          <a:stretch/>
        </p:blipFill>
        <p:spPr>
          <a:xfrm>
            <a:off x="16688" y="942994"/>
            <a:ext cx="773927" cy="944567"/>
          </a:xfrm>
          <a:prstGeom prst="rect">
            <a:avLst/>
          </a:prstGeom>
          <a:noFill/>
          <a:ln>
            <a:noFill/>
          </a:ln>
        </p:spPr>
      </p:pic>
    </p:spTree>
  </p:cSld>
  <p:clrMapOvr>
    <a:masterClrMapping/>
  </p:clrMapOvr>
  <p:extLst>
    <p:ext uri="{DCECCB84-F9BA-43D5-87BE-67443E8EF086}">
      <p15:sldGuideLst>
        <p15:guide id="1" pos="509">
          <p15:clr>
            <a:srgbClr val="FA7B17"/>
          </p15:clr>
        </p15:guide>
        <p15:guide id="2" pos="5396">
          <p15:clr>
            <a:srgbClr val="FA7B17"/>
          </p15:clr>
        </p15:guide>
        <p15:guide id="3" orient="horz" pos="364">
          <p15:clr>
            <a:srgbClr val="FA7B17"/>
          </p15:clr>
        </p15:guide>
        <p15:guide id="4" orient="horz" pos="2876">
          <p15:clr>
            <a:srgbClr val="FA7B17"/>
          </p15:clr>
        </p15:guide>
        <p15:guide id="5" orient="horz" pos="1620">
          <p15:clr>
            <a:srgbClr val="FA7B17"/>
          </p15:clr>
        </p15:guide>
        <p15:guide id="6" orient="horz" pos="216">
          <p15:clr>
            <a:srgbClr val="FA7B17"/>
          </p15:clr>
        </p15:guide>
        <p15:guide id="7" pos="872">
          <p15:clr>
            <a:srgbClr val="FA7B17"/>
          </p15:clr>
        </p15:guide>
        <p15:guide id="8" pos="3134">
          <p15:clr>
            <a:srgbClr val="FA7B17"/>
          </p15:clr>
        </p15:guide>
        <p15:guide id="9" pos="2380">
          <p15:clr>
            <a:srgbClr val="FA7B17"/>
          </p15:clr>
        </p15:guide>
        <p15:guide id="10" pos="3888">
          <p15:clr>
            <a:srgbClr val="FA7B17"/>
          </p15:clr>
        </p15:guide>
        <p15:guide id="11" orient="horz" pos="625">
          <p15:clr>
            <a:srgbClr val="FA7B17"/>
          </p15:clr>
        </p15:guide>
        <p15:guide id="12" orient="horz" pos="3024">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33" name="Shape 133"/>
        <p:cNvGrpSpPr/>
        <p:nvPr/>
      </p:nvGrpSpPr>
      <p:grpSpPr>
        <a:xfrm>
          <a:off x="0" y="0"/>
          <a:ext cx="0" cy="0"/>
          <a:chOff x="0" y="0"/>
          <a:chExt cx="0" cy="0"/>
        </a:xfrm>
      </p:grpSpPr>
      <p:sp>
        <p:nvSpPr>
          <p:cNvPr id="134" name="Google Shape;134;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eep Content 1">
  <p:cSld name="SECTION_TITLE_AND_DESCRIPTION_2">
    <p:spTree>
      <p:nvGrpSpPr>
        <p:cNvPr id="135" name="Shape 135"/>
        <p:cNvGrpSpPr/>
        <p:nvPr/>
      </p:nvGrpSpPr>
      <p:grpSpPr>
        <a:xfrm>
          <a:off x="0" y="0"/>
          <a:ext cx="0" cy="0"/>
          <a:chOff x="0" y="0"/>
          <a:chExt cx="0" cy="0"/>
        </a:xfrm>
      </p:grpSpPr>
      <p:cxnSp>
        <p:nvCxnSpPr>
          <p:cNvPr id="136" name="Google Shape;136;p31"/>
          <p:cNvCxnSpPr/>
          <p:nvPr/>
        </p:nvCxnSpPr>
        <p:spPr>
          <a:xfrm>
            <a:off x="807319" y="0"/>
            <a:ext cx="0" cy="5151900"/>
          </a:xfrm>
          <a:prstGeom prst="straightConnector1">
            <a:avLst/>
          </a:prstGeom>
          <a:noFill/>
          <a:ln cap="flat" cmpd="sng" w="9525">
            <a:solidFill>
              <a:srgbClr val="000000"/>
            </a:solidFill>
            <a:prstDash val="solid"/>
            <a:round/>
            <a:headEnd len="med" w="med" type="none"/>
            <a:tailEnd len="med" w="med" type="none"/>
          </a:ln>
        </p:spPr>
      </p:cxnSp>
      <p:pic>
        <p:nvPicPr>
          <p:cNvPr id="137" name="Google Shape;137;p31"/>
          <p:cNvPicPr preferRelativeResize="0"/>
          <p:nvPr/>
        </p:nvPicPr>
        <p:blipFill>
          <a:blip r:embed="rId2">
            <a:alphaModFix/>
          </a:blip>
          <a:stretch>
            <a:fillRect/>
          </a:stretch>
        </p:blipFill>
        <p:spPr>
          <a:xfrm>
            <a:off x="133153" y="184575"/>
            <a:ext cx="541015" cy="541015"/>
          </a:xfrm>
          <a:prstGeom prst="rect">
            <a:avLst/>
          </a:prstGeom>
          <a:noFill/>
          <a:ln>
            <a:noFill/>
          </a:ln>
        </p:spPr>
      </p:pic>
      <p:pic>
        <p:nvPicPr>
          <p:cNvPr id="138" name="Google Shape;138;p31"/>
          <p:cNvPicPr preferRelativeResize="0"/>
          <p:nvPr/>
        </p:nvPicPr>
        <p:blipFill rotWithShape="1">
          <a:blip r:embed="rId3">
            <a:alphaModFix/>
          </a:blip>
          <a:srcRect b="33266" l="0" r="0" t="33263"/>
          <a:stretch/>
        </p:blipFill>
        <p:spPr>
          <a:xfrm rot="5400000">
            <a:off x="-93639" y="1245394"/>
            <a:ext cx="1015107" cy="339770"/>
          </a:xfrm>
          <a:prstGeom prst="rect">
            <a:avLst/>
          </a:prstGeom>
          <a:noFill/>
          <a:ln>
            <a:noFill/>
          </a:ln>
        </p:spPr>
      </p:pic>
      <p:pic>
        <p:nvPicPr>
          <p:cNvPr id="139" name="Google Shape;139;p31"/>
          <p:cNvPicPr preferRelativeResize="0"/>
          <p:nvPr/>
        </p:nvPicPr>
        <p:blipFill>
          <a:blip r:embed="rId4">
            <a:alphaModFix/>
          </a:blip>
          <a:stretch>
            <a:fillRect/>
          </a:stretch>
        </p:blipFill>
        <p:spPr>
          <a:xfrm>
            <a:off x="116522" y="168009"/>
            <a:ext cx="574257" cy="574257"/>
          </a:xfrm>
          <a:prstGeom prst="rect">
            <a:avLst/>
          </a:prstGeom>
          <a:noFill/>
          <a:ln>
            <a:noFill/>
          </a:ln>
        </p:spPr>
      </p:pic>
    </p:spTree>
  </p:cSld>
  <p:clrMapOvr>
    <a:masterClrMapping/>
  </p:clrMapOvr>
  <p:extLst>
    <p:ext uri="{DCECCB84-F9BA-43D5-87BE-67443E8EF086}">
      <p15:sldGuideLst>
        <p15:guide id="1" pos="509">
          <p15:clr>
            <a:srgbClr val="FA7B17"/>
          </p15:clr>
        </p15:guide>
        <p15:guide id="2" pos="872">
          <p15:clr>
            <a:srgbClr val="FA7B17"/>
          </p15:clr>
        </p15:guide>
        <p15:guide id="3" pos="2380">
          <p15:clr>
            <a:srgbClr val="FA7B17"/>
          </p15:clr>
        </p15:guide>
        <p15:guide id="4" pos="3132">
          <p15:clr>
            <a:srgbClr val="FA7B17"/>
          </p15:clr>
        </p15:guide>
        <p15:guide id="5" pos="5396">
          <p15:clr>
            <a:srgbClr val="FA7B17"/>
          </p15:clr>
        </p15:guide>
        <p15:guide id="6" orient="horz" pos="210">
          <p15:clr>
            <a:srgbClr val="FA7B17"/>
          </p15:clr>
        </p15:guide>
        <p15:guide id="7" orient="horz" pos="364">
          <p15:clr>
            <a:srgbClr val="FA7B17"/>
          </p15:clr>
        </p15:guide>
        <p15:guide id="8" orient="horz" pos="477">
          <p15:clr>
            <a:srgbClr val="FA7B17"/>
          </p15:clr>
        </p15:guide>
        <p15:guide id="9" orient="horz" pos="3024">
          <p15:clr>
            <a:srgbClr val="FA7B17"/>
          </p15:clr>
        </p15:guide>
        <p15:guide id="10" orient="horz" pos="2878">
          <p15:clr>
            <a:srgbClr val="FA7B17"/>
          </p15:clr>
        </p15:guide>
        <p15:guide id="11" pos="3888">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eep Content 2">
  <p:cSld name="SECTION_TITLE_AND_DESCRIPTION_3">
    <p:spTree>
      <p:nvGrpSpPr>
        <p:cNvPr id="140" name="Shape 140"/>
        <p:cNvGrpSpPr/>
        <p:nvPr/>
      </p:nvGrpSpPr>
      <p:grpSpPr>
        <a:xfrm>
          <a:off x="0" y="0"/>
          <a:ext cx="0" cy="0"/>
          <a:chOff x="0" y="0"/>
          <a:chExt cx="0" cy="0"/>
        </a:xfrm>
      </p:grpSpPr>
      <p:cxnSp>
        <p:nvCxnSpPr>
          <p:cNvPr id="141" name="Google Shape;141;p32"/>
          <p:cNvCxnSpPr/>
          <p:nvPr/>
        </p:nvCxnSpPr>
        <p:spPr>
          <a:xfrm>
            <a:off x="807319" y="0"/>
            <a:ext cx="0" cy="5151900"/>
          </a:xfrm>
          <a:prstGeom prst="straightConnector1">
            <a:avLst/>
          </a:prstGeom>
          <a:noFill/>
          <a:ln cap="flat" cmpd="sng" w="9525">
            <a:solidFill>
              <a:srgbClr val="000000"/>
            </a:solidFill>
            <a:prstDash val="solid"/>
            <a:round/>
            <a:headEnd len="med" w="med" type="none"/>
            <a:tailEnd len="med" w="med" type="none"/>
          </a:ln>
        </p:spPr>
      </p:cxnSp>
      <p:pic>
        <p:nvPicPr>
          <p:cNvPr id="142" name="Google Shape;142;p32"/>
          <p:cNvPicPr preferRelativeResize="0"/>
          <p:nvPr/>
        </p:nvPicPr>
        <p:blipFill>
          <a:blip r:embed="rId2">
            <a:alphaModFix/>
          </a:blip>
          <a:stretch>
            <a:fillRect/>
          </a:stretch>
        </p:blipFill>
        <p:spPr>
          <a:xfrm>
            <a:off x="133153" y="184575"/>
            <a:ext cx="541015" cy="541015"/>
          </a:xfrm>
          <a:prstGeom prst="rect">
            <a:avLst/>
          </a:prstGeom>
          <a:noFill/>
          <a:ln>
            <a:noFill/>
          </a:ln>
        </p:spPr>
      </p:pic>
      <p:pic>
        <p:nvPicPr>
          <p:cNvPr id="143" name="Google Shape;143;p32"/>
          <p:cNvPicPr preferRelativeResize="0"/>
          <p:nvPr/>
        </p:nvPicPr>
        <p:blipFill rotWithShape="1">
          <a:blip r:embed="rId3">
            <a:alphaModFix/>
          </a:blip>
          <a:srcRect b="33266" l="0" r="0" t="33263"/>
          <a:stretch/>
        </p:blipFill>
        <p:spPr>
          <a:xfrm rot="5400000">
            <a:off x="-93639" y="1245394"/>
            <a:ext cx="1015107" cy="339770"/>
          </a:xfrm>
          <a:prstGeom prst="rect">
            <a:avLst/>
          </a:prstGeom>
          <a:noFill/>
          <a:ln>
            <a:noFill/>
          </a:ln>
        </p:spPr>
      </p:pic>
      <p:pic>
        <p:nvPicPr>
          <p:cNvPr id="144" name="Google Shape;144;p32"/>
          <p:cNvPicPr preferRelativeResize="0"/>
          <p:nvPr/>
        </p:nvPicPr>
        <p:blipFill>
          <a:blip r:embed="rId4">
            <a:alphaModFix/>
          </a:blip>
          <a:stretch>
            <a:fillRect/>
          </a:stretch>
        </p:blipFill>
        <p:spPr>
          <a:xfrm>
            <a:off x="116522" y="168009"/>
            <a:ext cx="574257" cy="574257"/>
          </a:xfrm>
          <a:prstGeom prst="rect">
            <a:avLst/>
          </a:prstGeom>
          <a:noFill/>
          <a:ln>
            <a:noFill/>
          </a:ln>
        </p:spPr>
      </p:pic>
    </p:spTree>
  </p:cSld>
  <p:clrMapOvr>
    <a:masterClrMapping/>
  </p:clrMapOvr>
  <p:extLst>
    <p:ext uri="{DCECCB84-F9BA-43D5-87BE-67443E8EF086}">
      <p15:sldGuideLst>
        <p15:guide id="1" pos="509">
          <p15:clr>
            <a:srgbClr val="FA7B17"/>
          </p15:clr>
        </p15:guide>
        <p15:guide id="2" pos="872">
          <p15:clr>
            <a:srgbClr val="FA7B17"/>
          </p15:clr>
        </p15:guide>
        <p15:guide id="3" pos="2380">
          <p15:clr>
            <a:srgbClr val="FA7B17"/>
          </p15:clr>
        </p15:guide>
        <p15:guide id="4" pos="3132">
          <p15:clr>
            <a:srgbClr val="FA7B17"/>
          </p15:clr>
        </p15:guide>
        <p15:guide id="5" pos="5396">
          <p15:clr>
            <a:srgbClr val="FA7B17"/>
          </p15:clr>
        </p15:guide>
        <p15:guide id="6" orient="horz" pos="210">
          <p15:clr>
            <a:srgbClr val="FA7B17"/>
          </p15:clr>
        </p15:guide>
        <p15:guide id="7" orient="horz" pos="364">
          <p15:clr>
            <a:srgbClr val="FA7B17"/>
          </p15:clr>
        </p15:guide>
        <p15:guide id="8" orient="horz" pos="625">
          <p15:clr>
            <a:srgbClr val="FA7B17"/>
          </p15:clr>
        </p15:guide>
        <p15:guide id="9" orient="horz" pos="3024">
          <p15:clr>
            <a:srgbClr val="FA7B17"/>
          </p15:clr>
        </p15:guide>
        <p15:guide id="10" orient="horz" pos="2878">
          <p15:clr>
            <a:srgbClr val="FA7B17"/>
          </p15:clr>
        </p15:guide>
        <p15:guide id="11" pos="3888">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eep Content 10">
  <p:cSld name="SECTION_TITLE_AND_DESCRIPTION_11">
    <p:spTree>
      <p:nvGrpSpPr>
        <p:cNvPr id="145" name="Shape 145"/>
        <p:cNvGrpSpPr/>
        <p:nvPr/>
      </p:nvGrpSpPr>
      <p:grpSpPr>
        <a:xfrm>
          <a:off x="0" y="0"/>
          <a:ext cx="0" cy="0"/>
          <a:chOff x="0" y="0"/>
          <a:chExt cx="0" cy="0"/>
        </a:xfrm>
      </p:grpSpPr>
      <p:cxnSp>
        <p:nvCxnSpPr>
          <p:cNvPr id="146" name="Google Shape;146;p33"/>
          <p:cNvCxnSpPr/>
          <p:nvPr/>
        </p:nvCxnSpPr>
        <p:spPr>
          <a:xfrm>
            <a:off x="807319" y="0"/>
            <a:ext cx="0" cy="5151900"/>
          </a:xfrm>
          <a:prstGeom prst="straightConnector1">
            <a:avLst/>
          </a:prstGeom>
          <a:noFill/>
          <a:ln cap="flat" cmpd="sng" w="9525">
            <a:solidFill>
              <a:srgbClr val="000000"/>
            </a:solidFill>
            <a:prstDash val="solid"/>
            <a:round/>
            <a:headEnd len="med" w="med" type="none"/>
            <a:tailEnd len="med" w="med" type="none"/>
          </a:ln>
        </p:spPr>
      </p:cxnSp>
      <p:pic>
        <p:nvPicPr>
          <p:cNvPr id="147" name="Google Shape;147;p33"/>
          <p:cNvPicPr preferRelativeResize="0"/>
          <p:nvPr/>
        </p:nvPicPr>
        <p:blipFill rotWithShape="1">
          <a:blip r:embed="rId2">
            <a:alphaModFix/>
          </a:blip>
          <a:srcRect b="33266" l="0" r="0" t="33263"/>
          <a:stretch/>
        </p:blipFill>
        <p:spPr>
          <a:xfrm rot="5400000">
            <a:off x="-93639" y="1245394"/>
            <a:ext cx="1015107" cy="339770"/>
          </a:xfrm>
          <a:prstGeom prst="rect">
            <a:avLst/>
          </a:prstGeom>
          <a:noFill/>
          <a:ln>
            <a:noFill/>
          </a:ln>
        </p:spPr>
      </p:pic>
      <p:pic>
        <p:nvPicPr>
          <p:cNvPr id="148" name="Google Shape;148;p33"/>
          <p:cNvPicPr preferRelativeResize="0"/>
          <p:nvPr/>
        </p:nvPicPr>
        <p:blipFill>
          <a:blip r:embed="rId3">
            <a:alphaModFix/>
          </a:blip>
          <a:stretch>
            <a:fillRect/>
          </a:stretch>
        </p:blipFill>
        <p:spPr>
          <a:xfrm>
            <a:off x="116522" y="168009"/>
            <a:ext cx="574257" cy="574257"/>
          </a:xfrm>
          <a:prstGeom prst="rect">
            <a:avLst/>
          </a:prstGeom>
          <a:noFill/>
          <a:ln>
            <a:noFill/>
          </a:ln>
        </p:spPr>
      </p:pic>
    </p:spTree>
  </p:cSld>
  <p:clrMapOvr>
    <a:masterClrMapping/>
  </p:clrMapOvr>
  <p:extLst>
    <p:ext uri="{DCECCB84-F9BA-43D5-87BE-67443E8EF086}">
      <p15:sldGuideLst>
        <p15:guide id="1" pos="509">
          <p15:clr>
            <a:srgbClr val="FA7B17"/>
          </p15:clr>
        </p15:guide>
        <p15:guide id="2" pos="872">
          <p15:clr>
            <a:srgbClr val="FA7B17"/>
          </p15:clr>
        </p15:guide>
        <p15:guide id="3" pos="2380">
          <p15:clr>
            <a:srgbClr val="FA7B17"/>
          </p15:clr>
        </p15:guide>
        <p15:guide id="4" pos="3132">
          <p15:clr>
            <a:srgbClr val="FA7B17"/>
          </p15:clr>
        </p15:guide>
        <p15:guide id="5" pos="5396">
          <p15:clr>
            <a:srgbClr val="FA7B17"/>
          </p15:clr>
        </p15:guide>
        <p15:guide id="6" orient="horz" pos="210">
          <p15:clr>
            <a:srgbClr val="FA7B17"/>
          </p15:clr>
        </p15:guide>
        <p15:guide id="7" orient="horz" pos="364">
          <p15:clr>
            <a:srgbClr val="FA7B17"/>
          </p15:clr>
        </p15:guide>
        <p15:guide id="8" orient="horz" pos="625">
          <p15:clr>
            <a:srgbClr val="FA7B17"/>
          </p15:clr>
        </p15:guide>
        <p15:guide id="9" orient="horz" pos="3024">
          <p15:clr>
            <a:srgbClr val="FA7B17"/>
          </p15:clr>
        </p15:guide>
        <p15:guide id="10" orient="horz" pos="2878">
          <p15:clr>
            <a:srgbClr val="FA7B17"/>
          </p15:clr>
        </p15:guide>
        <p15:guide id="11" pos="3888">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SECTION_TITLE_AND_DESCRIPTION_4_1">
    <p:bg>
      <p:bgPr>
        <a:solidFill>
          <a:srgbClr val="FFFFFF"/>
        </a:solidFill>
      </p:bgPr>
    </p:bg>
    <p:spTree>
      <p:nvGrpSpPr>
        <p:cNvPr id="149" name="Shape 149"/>
        <p:cNvGrpSpPr/>
        <p:nvPr/>
      </p:nvGrpSpPr>
      <p:grpSpPr>
        <a:xfrm>
          <a:off x="0" y="0"/>
          <a:ext cx="0" cy="0"/>
          <a:chOff x="0" y="0"/>
          <a:chExt cx="0" cy="0"/>
        </a:xfrm>
      </p:grpSpPr>
      <p:cxnSp>
        <p:nvCxnSpPr>
          <p:cNvPr id="150" name="Google Shape;150;p34"/>
          <p:cNvCxnSpPr/>
          <p:nvPr/>
        </p:nvCxnSpPr>
        <p:spPr>
          <a:xfrm>
            <a:off x="807319" y="0"/>
            <a:ext cx="0" cy="5151900"/>
          </a:xfrm>
          <a:prstGeom prst="straightConnector1">
            <a:avLst/>
          </a:prstGeom>
          <a:noFill/>
          <a:ln cap="flat" cmpd="sng" w="9525">
            <a:solidFill>
              <a:srgbClr val="D8D8D8"/>
            </a:solidFill>
            <a:prstDash val="solid"/>
            <a:round/>
            <a:headEnd len="med" w="med" type="none"/>
            <a:tailEnd len="med" w="med" type="none"/>
          </a:ln>
        </p:spPr>
      </p:cxnSp>
      <p:pic>
        <p:nvPicPr>
          <p:cNvPr id="151" name="Google Shape;151;p34"/>
          <p:cNvPicPr preferRelativeResize="0"/>
          <p:nvPr/>
        </p:nvPicPr>
        <p:blipFill>
          <a:blip r:embed="rId2">
            <a:alphaModFix/>
          </a:blip>
          <a:stretch>
            <a:fillRect/>
          </a:stretch>
        </p:blipFill>
        <p:spPr>
          <a:xfrm rot="5400000">
            <a:off x="-17053" y="1317338"/>
            <a:ext cx="850294" cy="195881"/>
          </a:xfrm>
          <a:prstGeom prst="rect">
            <a:avLst/>
          </a:prstGeom>
          <a:noFill/>
          <a:ln>
            <a:noFill/>
          </a:ln>
        </p:spPr>
      </p:pic>
      <p:pic>
        <p:nvPicPr>
          <p:cNvPr id="152" name="Google Shape;152;p34"/>
          <p:cNvPicPr preferRelativeResize="0"/>
          <p:nvPr/>
        </p:nvPicPr>
        <p:blipFill>
          <a:blip r:embed="rId3">
            <a:alphaModFix/>
          </a:blip>
          <a:stretch>
            <a:fillRect/>
          </a:stretch>
        </p:blipFill>
        <p:spPr>
          <a:xfrm>
            <a:off x="235406" y="206448"/>
            <a:ext cx="336488" cy="497400"/>
          </a:xfrm>
          <a:prstGeom prst="rect">
            <a:avLst/>
          </a:prstGeom>
          <a:noFill/>
          <a:ln>
            <a:noFill/>
          </a:ln>
        </p:spPr>
      </p:pic>
    </p:spTree>
  </p:cSld>
  <p:clrMapOvr>
    <a:masterClrMapping/>
  </p:clrMapOvr>
  <p:extLst>
    <p:ext uri="{DCECCB84-F9BA-43D5-87BE-67443E8EF086}">
      <p15:sldGuideLst>
        <p15:guide id="1" pos="509">
          <p15:clr>
            <a:srgbClr val="FA7B17"/>
          </p15:clr>
        </p15:guide>
        <p15:guide id="2" pos="872">
          <p15:clr>
            <a:srgbClr val="FA7B17"/>
          </p15:clr>
        </p15:guide>
        <p15:guide id="3" pos="2380">
          <p15:clr>
            <a:srgbClr val="FA7B17"/>
          </p15:clr>
        </p15:guide>
        <p15:guide id="4" pos="3132">
          <p15:clr>
            <a:srgbClr val="FA7B17"/>
          </p15:clr>
        </p15:guide>
        <p15:guide id="5" pos="5396">
          <p15:clr>
            <a:srgbClr val="FA7B17"/>
          </p15:clr>
        </p15:guide>
        <p15:guide id="6" orient="horz" pos="210">
          <p15:clr>
            <a:srgbClr val="FA7B17"/>
          </p15:clr>
        </p15:guide>
        <p15:guide id="7" orient="horz" pos="364">
          <p15:clr>
            <a:srgbClr val="FA7B17"/>
          </p15:clr>
        </p15:guide>
        <p15:guide id="8" orient="horz" pos="1275">
          <p15:clr>
            <a:srgbClr val="FA7B17"/>
          </p15:clr>
        </p15:guide>
        <p15:guide id="9" orient="horz" pos="3024">
          <p15:clr>
            <a:srgbClr val="FA7B17"/>
          </p15:clr>
        </p15:guide>
        <p15:guide id="10" pos="3888">
          <p15:clr>
            <a:srgbClr val="FA7B17"/>
          </p15:clr>
        </p15:guide>
        <p15:guide id="11" orient="horz" pos="477">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3.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11" Type="http://schemas.openxmlformats.org/officeDocument/2006/relationships/theme" Target="../theme/theme4.xml"/><Relationship Id="rId10" Type="http://schemas.openxmlformats.org/officeDocument/2006/relationships/slideLayout" Target="../slideLayouts/slideLayout31.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000"/>
              <a:buFont typeface="Source Sans Pro"/>
              <a:buNone/>
              <a:defRPr b="1" sz="2000">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dk2"/>
              </a:buClr>
              <a:buSzPts val="1300"/>
              <a:buFont typeface="Source Sans Pro"/>
              <a:buChar char="●"/>
              <a:defRPr sz="1300">
                <a:solidFill>
                  <a:schemeClr val="dk2"/>
                </a:solidFill>
                <a:latin typeface="Source Sans Pro"/>
                <a:ea typeface="Source Sans Pro"/>
                <a:cs typeface="Source Sans Pro"/>
                <a:sym typeface="Source Sans Pro"/>
              </a:defRPr>
            </a:lvl1pPr>
            <a:lvl2pPr indent="-311150" lvl="1" marL="914400" rtl="0">
              <a:lnSpc>
                <a:spcPct val="115000"/>
              </a:lnSpc>
              <a:spcBef>
                <a:spcPts val="1600"/>
              </a:spcBef>
              <a:spcAft>
                <a:spcPts val="0"/>
              </a:spcAft>
              <a:buClr>
                <a:schemeClr val="dk2"/>
              </a:buClr>
              <a:buSzPts val="1300"/>
              <a:buFont typeface="Source Sans Pro"/>
              <a:buChar char="○"/>
              <a:defRPr sz="1300">
                <a:solidFill>
                  <a:schemeClr val="dk2"/>
                </a:solidFill>
                <a:latin typeface="Source Sans Pro"/>
                <a:ea typeface="Source Sans Pro"/>
                <a:cs typeface="Source Sans Pro"/>
                <a:sym typeface="Source Sans Pro"/>
              </a:defRPr>
            </a:lvl2pPr>
            <a:lvl3pPr indent="-311150" lvl="2" marL="1371600" rtl="0">
              <a:lnSpc>
                <a:spcPct val="115000"/>
              </a:lnSpc>
              <a:spcBef>
                <a:spcPts val="1600"/>
              </a:spcBef>
              <a:spcAft>
                <a:spcPts val="0"/>
              </a:spcAft>
              <a:buClr>
                <a:schemeClr val="dk2"/>
              </a:buClr>
              <a:buSzPts val="1300"/>
              <a:buFont typeface="Source Sans Pro"/>
              <a:buChar char="■"/>
              <a:defRPr sz="1300">
                <a:solidFill>
                  <a:schemeClr val="dk2"/>
                </a:solidFill>
                <a:latin typeface="Source Sans Pro"/>
                <a:ea typeface="Source Sans Pro"/>
                <a:cs typeface="Source Sans Pro"/>
                <a:sym typeface="Source Sans Pro"/>
              </a:defRPr>
            </a:lvl3pPr>
            <a:lvl4pPr indent="-311150" lvl="3" marL="1828800" rtl="0">
              <a:lnSpc>
                <a:spcPct val="115000"/>
              </a:lnSpc>
              <a:spcBef>
                <a:spcPts val="1600"/>
              </a:spcBef>
              <a:spcAft>
                <a:spcPts val="0"/>
              </a:spcAft>
              <a:buClr>
                <a:schemeClr val="dk2"/>
              </a:buClr>
              <a:buSzPts val="1300"/>
              <a:buFont typeface="Source Sans Pro"/>
              <a:buChar char="●"/>
              <a:defRPr sz="1300">
                <a:solidFill>
                  <a:schemeClr val="dk2"/>
                </a:solidFill>
                <a:latin typeface="Source Sans Pro"/>
                <a:ea typeface="Source Sans Pro"/>
                <a:cs typeface="Source Sans Pro"/>
                <a:sym typeface="Source Sans Pro"/>
              </a:defRPr>
            </a:lvl4pPr>
            <a:lvl5pPr indent="-311150" lvl="4" marL="2286000" rtl="0">
              <a:lnSpc>
                <a:spcPct val="115000"/>
              </a:lnSpc>
              <a:spcBef>
                <a:spcPts val="1600"/>
              </a:spcBef>
              <a:spcAft>
                <a:spcPts val="0"/>
              </a:spcAft>
              <a:buClr>
                <a:schemeClr val="dk2"/>
              </a:buClr>
              <a:buSzPts val="1300"/>
              <a:buFont typeface="Source Sans Pro"/>
              <a:buChar char="○"/>
              <a:defRPr sz="1300">
                <a:solidFill>
                  <a:schemeClr val="dk2"/>
                </a:solidFill>
                <a:latin typeface="Source Sans Pro"/>
                <a:ea typeface="Source Sans Pro"/>
                <a:cs typeface="Source Sans Pro"/>
                <a:sym typeface="Source Sans Pro"/>
              </a:defRPr>
            </a:lvl5pPr>
            <a:lvl6pPr indent="-311150" lvl="5" marL="2743200" rtl="0">
              <a:lnSpc>
                <a:spcPct val="115000"/>
              </a:lnSpc>
              <a:spcBef>
                <a:spcPts val="1600"/>
              </a:spcBef>
              <a:spcAft>
                <a:spcPts val="0"/>
              </a:spcAft>
              <a:buClr>
                <a:schemeClr val="dk2"/>
              </a:buClr>
              <a:buSzPts val="1300"/>
              <a:buFont typeface="Source Sans Pro"/>
              <a:buChar char="■"/>
              <a:defRPr sz="1300">
                <a:solidFill>
                  <a:schemeClr val="dk2"/>
                </a:solidFill>
                <a:latin typeface="Source Sans Pro"/>
                <a:ea typeface="Source Sans Pro"/>
                <a:cs typeface="Source Sans Pro"/>
                <a:sym typeface="Source Sans Pro"/>
              </a:defRPr>
            </a:lvl6pPr>
            <a:lvl7pPr indent="-311150" lvl="6" marL="3200400" rtl="0">
              <a:lnSpc>
                <a:spcPct val="115000"/>
              </a:lnSpc>
              <a:spcBef>
                <a:spcPts val="1600"/>
              </a:spcBef>
              <a:spcAft>
                <a:spcPts val="0"/>
              </a:spcAft>
              <a:buClr>
                <a:schemeClr val="dk2"/>
              </a:buClr>
              <a:buSzPts val="1300"/>
              <a:buFont typeface="Source Sans Pro"/>
              <a:buChar char="●"/>
              <a:defRPr sz="1300">
                <a:solidFill>
                  <a:schemeClr val="dk2"/>
                </a:solidFill>
                <a:latin typeface="Source Sans Pro"/>
                <a:ea typeface="Source Sans Pro"/>
                <a:cs typeface="Source Sans Pro"/>
                <a:sym typeface="Source Sans Pro"/>
              </a:defRPr>
            </a:lvl7pPr>
            <a:lvl8pPr indent="-311150" lvl="7" marL="3657600" rtl="0">
              <a:lnSpc>
                <a:spcPct val="115000"/>
              </a:lnSpc>
              <a:spcBef>
                <a:spcPts val="1600"/>
              </a:spcBef>
              <a:spcAft>
                <a:spcPts val="0"/>
              </a:spcAft>
              <a:buClr>
                <a:schemeClr val="dk2"/>
              </a:buClr>
              <a:buSzPts val="1300"/>
              <a:buFont typeface="Source Sans Pro"/>
              <a:buChar char="○"/>
              <a:defRPr sz="1300">
                <a:solidFill>
                  <a:schemeClr val="dk2"/>
                </a:solidFill>
                <a:latin typeface="Source Sans Pro"/>
                <a:ea typeface="Source Sans Pro"/>
                <a:cs typeface="Source Sans Pro"/>
                <a:sym typeface="Source Sans Pro"/>
              </a:defRPr>
            </a:lvl8pPr>
            <a:lvl9pPr indent="-311150" lvl="8" marL="4114800" rtl="0">
              <a:lnSpc>
                <a:spcPct val="115000"/>
              </a:lnSpc>
              <a:spcBef>
                <a:spcPts val="1600"/>
              </a:spcBef>
              <a:spcAft>
                <a:spcPts val="1600"/>
              </a:spcAft>
              <a:buClr>
                <a:schemeClr val="dk2"/>
              </a:buClr>
              <a:buSzPts val="1300"/>
              <a:buFont typeface="Source Sans Pro"/>
              <a:buChar char="■"/>
              <a:defRPr sz="1300">
                <a:solidFill>
                  <a:schemeClr val="dk2"/>
                </a:solidFill>
                <a:latin typeface="Source Sans Pro"/>
                <a:ea typeface="Source Sans Pro"/>
                <a:cs typeface="Source Sans Pro"/>
                <a:sym typeface="Source Sans Pr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9" name="Shape 99"/>
        <p:cNvGrpSpPr/>
        <p:nvPr/>
      </p:nvGrpSpPr>
      <p:grpSpPr>
        <a:xfrm>
          <a:off x="0" y="0"/>
          <a:ext cx="0" cy="0"/>
          <a:chOff x="0" y="0"/>
          <a:chExt cx="0" cy="0"/>
        </a:xfrm>
      </p:grpSpPr>
      <p:sp>
        <p:nvSpPr>
          <p:cNvPr id="100" name="Google Shape;100;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000"/>
              <a:buFont typeface="Source Sans Pro"/>
              <a:buNone/>
              <a:defRPr b="1" sz="2000">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1" name="Google Shape;101;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dk2"/>
              </a:buClr>
              <a:buSzPts val="1300"/>
              <a:buFont typeface="Source Sans Pro"/>
              <a:buChar char="●"/>
              <a:defRPr sz="1300">
                <a:solidFill>
                  <a:schemeClr val="dk2"/>
                </a:solidFill>
                <a:latin typeface="Source Sans Pro"/>
                <a:ea typeface="Source Sans Pro"/>
                <a:cs typeface="Source Sans Pro"/>
                <a:sym typeface="Source Sans Pro"/>
              </a:defRPr>
            </a:lvl1pPr>
            <a:lvl2pPr indent="-311150" lvl="1" marL="914400" rtl="0">
              <a:lnSpc>
                <a:spcPct val="115000"/>
              </a:lnSpc>
              <a:spcBef>
                <a:spcPts val="1600"/>
              </a:spcBef>
              <a:spcAft>
                <a:spcPts val="0"/>
              </a:spcAft>
              <a:buClr>
                <a:schemeClr val="dk2"/>
              </a:buClr>
              <a:buSzPts val="1300"/>
              <a:buFont typeface="Source Sans Pro"/>
              <a:buChar char="○"/>
              <a:defRPr sz="1300">
                <a:solidFill>
                  <a:schemeClr val="dk2"/>
                </a:solidFill>
                <a:latin typeface="Source Sans Pro"/>
                <a:ea typeface="Source Sans Pro"/>
                <a:cs typeface="Source Sans Pro"/>
                <a:sym typeface="Source Sans Pro"/>
              </a:defRPr>
            </a:lvl2pPr>
            <a:lvl3pPr indent="-311150" lvl="2" marL="1371600" rtl="0">
              <a:lnSpc>
                <a:spcPct val="115000"/>
              </a:lnSpc>
              <a:spcBef>
                <a:spcPts val="1600"/>
              </a:spcBef>
              <a:spcAft>
                <a:spcPts val="0"/>
              </a:spcAft>
              <a:buClr>
                <a:schemeClr val="dk2"/>
              </a:buClr>
              <a:buSzPts val="1300"/>
              <a:buFont typeface="Source Sans Pro"/>
              <a:buChar char="■"/>
              <a:defRPr sz="1300">
                <a:solidFill>
                  <a:schemeClr val="dk2"/>
                </a:solidFill>
                <a:latin typeface="Source Sans Pro"/>
                <a:ea typeface="Source Sans Pro"/>
                <a:cs typeface="Source Sans Pro"/>
                <a:sym typeface="Source Sans Pro"/>
              </a:defRPr>
            </a:lvl3pPr>
            <a:lvl4pPr indent="-311150" lvl="3" marL="1828800" rtl="0">
              <a:lnSpc>
                <a:spcPct val="115000"/>
              </a:lnSpc>
              <a:spcBef>
                <a:spcPts val="1600"/>
              </a:spcBef>
              <a:spcAft>
                <a:spcPts val="0"/>
              </a:spcAft>
              <a:buClr>
                <a:schemeClr val="dk2"/>
              </a:buClr>
              <a:buSzPts val="1300"/>
              <a:buFont typeface="Source Sans Pro"/>
              <a:buChar char="●"/>
              <a:defRPr sz="1300">
                <a:solidFill>
                  <a:schemeClr val="dk2"/>
                </a:solidFill>
                <a:latin typeface="Source Sans Pro"/>
                <a:ea typeface="Source Sans Pro"/>
                <a:cs typeface="Source Sans Pro"/>
                <a:sym typeface="Source Sans Pro"/>
              </a:defRPr>
            </a:lvl4pPr>
            <a:lvl5pPr indent="-311150" lvl="4" marL="2286000" rtl="0">
              <a:lnSpc>
                <a:spcPct val="115000"/>
              </a:lnSpc>
              <a:spcBef>
                <a:spcPts val="1600"/>
              </a:spcBef>
              <a:spcAft>
                <a:spcPts val="0"/>
              </a:spcAft>
              <a:buClr>
                <a:schemeClr val="dk2"/>
              </a:buClr>
              <a:buSzPts val="1300"/>
              <a:buFont typeface="Source Sans Pro"/>
              <a:buChar char="○"/>
              <a:defRPr sz="1300">
                <a:solidFill>
                  <a:schemeClr val="dk2"/>
                </a:solidFill>
                <a:latin typeface="Source Sans Pro"/>
                <a:ea typeface="Source Sans Pro"/>
                <a:cs typeface="Source Sans Pro"/>
                <a:sym typeface="Source Sans Pro"/>
              </a:defRPr>
            </a:lvl5pPr>
            <a:lvl6pPr indent="-311150" lvl="5" marL="2743200" rtl="0">
              <a:lnSpc>
                <a:spcPct val="115000"/>
              </a:lnSpc>
              <a:spcBef>
                <a:spcPts val="1600"/>
              </a:spcBef>
              <a:spcAft>
                <a:spcPts val="0"/>
              </a:spcAft>
              <a:buClr>
                <a:schemeClr val="dk2"/>
              </a:buClr>
              <a:buSzPts val="1300"/>
              <a:buFont typeface="Source Sans Pro"/>
              <a:buChar char="■"/>
              <a:defRPr sz="1300">
                <a:solidFill>
                  <a:schemeClr val="dk2"/>
                </a:solidFill>
                <a:latin typeface="Source Sans Pro"/>
                <a:ea typeface="Source Sans Pro"/>
                <a:cs typeface="Source Sans Pro"/>
                <a:sym typeface="Source Sans Pro"/>
              </a:defRPr>
            </a:lvl6pPr>
            <a:lvl7pPr indent="-311150" lvl="6" marL="3200400" rtl="0">
              <a:lnSpc>
                <a:spcPct val="115000"/>
              </a:lnSpc>
              <a:spcBef>
                <a:spcPts val="1600"/>
              </a:spcBef>
              <a:spcAft>
                <a:spcPts val="0"/>
              </a:spcAft>
              <a:buClr>
                <a:schemeClr val="dk2"/>
              </a:buClr>
              <a:buSzPts val="1300"/>
              <a:buFont typeface="Source Sans Pro"/>
              <a:buChar char="●"/>
              <a:defRPr sz="1300">
                <a:solidFill>
                  <a:schemeClr val="dk2"/>
                </a:solidFill>
                <a:latin typeface="Source Sans Pro"/>
                <a:ea typeface="Source Sans Pro"/>
                <a:cs typeface="Source Sans Pro"/>
                <a:sym typeface="Source Sans Pro"/>
              </a:defRPr>
            </a:lvl7pPr>
            <a:lvl8pPr indent="-311150" lvl="7" marL="3657600" rtl="0">
              <a:lnSpc>
                <a:spcPct val="115000"/>
              </a:lnSpc>
              <a:spcBef>
                <a:spcPts val="1600"/>
              </a:spcBef>
              <a:spcAft>
                <a:spcPts val="0"/>
              </a:spcAft>
              <a:buClr>
                <a:schemeClr val="dk2"/>
              </a:buClr>
              <a:buSzPts val="1300"/>
              <a:buFont typeface="Source Sans Pro"/>
              <a:buChar char="○"/>
              <a:defRPr sz="1300">
                <a:solidFill>
                  <a:schemeClr val="dk2"/>
                </a:solidFill>
                <a:latin typeface="Source Sans Pro"/>
                <a:ea typeface="Source Sans Pro"/>
                <a:cs typeface="Source Sans Pro"/>
                <a:sym typeface="Source Sans Pro"/>
              </a:defRPr>
            </a:lvl8pPr>
            <a:lvl9pPr indent="-311150" lvl="8" marL="4114800" rtl="0">
              <a:lnSpc>
                <a:spcPct val="115000"/>
              </a:lnSpc>
              <a:spcBef>
                <a:spcPts val="1600"/>
              </a:spcBef>
              <a:spcAft>
                <a:spcPts val="1600"/>
              </a:spcAft>
              <a:buClr>
                <a:schemeClr val="dk2"/>
              </a:buClr>
              <a:buSzPts val="1300"/>
              <a:buFont typeface="Source Sans Pro"/>
              <a:buChar char="■"/>
              <a:defRPr sz="1300">
                <a:solidFill>
                  <a:schemeClr val="dk2"/>
                </a:solidFill>
                <a:latin typeface="Source Sans Pro"/>
                <a:ea typeface="Source Sans Pro"/>
                <a:cs typeface="Source Sans Pro"/>
                <a:sym typeface="Source Sans Pro"/>
              </a:defRPr>
            </a:lvl9pPr>
          </a:lstStyle>
          <a:p/>
        </p:txBody>
      </p:sp>
      <p:sp>
        <p:nvSpPr>
          <p:cNvPr id="102" name="Google Shape;10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3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47.png"/><Relationship Id="rId4" Type="http://schemas.openxmlformats.org/officeDocument/2006/relationships/hyperlink" Target="https://www.linkedin.com/in/elisabeth-laville-25b3b211/" TargetMode="External"/><Relationship Id="rId11" Type="http://schemas.openxmlformats.org/officeDocument/2006/relationships/image" Target="../media/image38.jpg"/><Relationship Id="rId10" Type="http://schemas.openxmlformats.org/officeDocument/2006/relationships/hyperlink" Target="https://www.linkedin.com/in/vanessa-laubin-ba84532b/" TargetMode="External"/><Relationship Id="rId12" Type="http://schemas.openxmlformats.org/officeDocument/2006/relationships/hyperlink" Target="https://www.linkedin.com/in/renaud-bettin-98542017/" TargetMode="External"/><Relationship Id="rId9" Type="http://schemas.openxmlformats.org/officeDocument/2006/relationships/image" Target="../media/image49.png"/><Relationship Id="rId5" Type="http://schemas.openxmlformats.org/officeDocument/2006/relationships/image" Target="../media/image51.png"/><Relationship Id="rId6" Type="http://schemas.openxmlformats.org/officeDocument/2006/relationships/hyperlink" Target="https://www.linkedin.com/in/nicolasreboud/" TargetMode="External"/><Relationship Id="rId7" Type="http://schemas.openxmlformats.org/officeDocument/2006/relationships/image" Target="../media/image42.png"/><Relationship Id="rId8" Type="http://schemas.openxmlformats.org/officeDocument/2006/relationships/hyperlink" Target="https://www.linkedin.com/in/ana-busto-a07515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51.png"/><Relationship Id="rId4" Type="http://schemas.openxmlformats.org/officeDocument/2006/relationships/hyperlink" Target="https://www.linkedin.com/in/nicolasrebou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51.png"/><Relationship Id="rId6" Type="http://schemas.openxmlformats.org/officeDocument/2006/relationships/image" Target="../media/image49.png"/><Relationship Id="rId7" Type="http://schemas.openxmlformats.org/officeDocument/2006/relationships/image" Target="../media/image3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 Id="rId3"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43.png"/><Relationship Id="rId6" Type="http://schemas.openxmlformats.org/officeDocument/2006/relationships/hyperlink" Target="https://www.sweep.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7.gif"/><Relationship Id="rId4" Type="http://schemas.openxmlformats.org/officeDocument/2006/relationships/image" Target="../media/image32.gif"/><Relationship Id="rId5" Type="http://schemas.openxmlformats.org/officeDocument/2006/relationships/image" Target="../media/image3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5.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83FFF"/>
        </a:solidFill>
      </p:bgPr>
    </p:bg>
    <p:spTree>
      <p:nvGrpSpPr>
        <p:cNvPr id="156" name="Shape 156"/>
        <p:cNvGrpSpPr/>
        <p:nvPr/>
      </p:nvGrpSpPr>
      <p:grpSpPr>
        <a:xfrm>
          <a:off x="0" y="0"/>
          <a:ext cx="0" cy="0"/>
          <a:chOff x="0" y="0"/>
          <a:chExt cx="0" cy="0"/>
        </a:xfrm>
      </p:grpSpPr>
      <p:pic>
        <p:nvPicPr>
          <p:cNvPr id="157" name="Google Shape;157;p35"/>
          <p:cNvPicPr preferRelativeResize="0"/>
          <p:nvPr/>
        </p:nvPicPr>
        <p:blipFill rotWithShape="1">
          <a:blip r:embed="rId3">
            <a:alphaModFix/>
          </a:blip>
          <a:srcRect b="10849" l="0" r="0" t="0"/>
          <a:stretch/>
        </p:blipFill>
        <p:spPr>
          <a:xfrm>
            <a:off x="400050" y="-448144"/>
            <a:ext cx="6272215" cy="5591646"/>
          </a:xfrm>
          <a:prstGeom prst="rect">
            <a:avLst/>
          </a:prstGeom>
          <a:noFill/>
          <a:ln>
            <a:noFill/>
          </a:ln>
        </p:spPr>
      </p:pic>
      <p:sp>
        <p:nvSpPr>
          <p:cNvPr id="158" name="Google Shape;158;p35"/>
          <p:cNvSpPr/>
          <p:nvPr/>
        </p:nvSpPr>
        <p:spPr>
          <a:xfrm>
            <a:off x="5362575" y="323850"/>
            <a:ext cx="3333900" cy="997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800"/>
              <a:buFont typeface="Montserrat"/>
              <a:buNone/>
            </a:pPr>
            <a:r>
              <a:rPr lang="en" sz="4700">
                <a:solidFill>
                  <a:srgbClr val="FFFFFF"/>
                </a:solidFill>
                <a:latin typeface="Source Sans Pro"/>
                <a:ea typeface="Source Sans Pro"/>
                <a:cs typeface="Source Sans Pro"/>
                <a:sym typeface="Source Sans Pro"/>
              </a:rPr>
              <a:t>Rapport de mission</a:t>
            </a:r>
            <a:endParaRPr sz="4700">
              <a:solidFill>
                <a:srgbClr val="FFFFFF"/>
              </a:solidFill>
              <a:latin typeface="Source Sans Pro"/>
              <a:ea typeface="Source Sans Pro"/>
              <a:cs typeface="Source Sans Pro"/>
              <a:sym typeface="Source Sans Pro"/>
            </a:endParaRPr>
          </a:p>
        </p:txBody>
      </p:sp>
      <p:sp>
        <p:nvSpPr>
          <p:cNvPr id="159" name="Google Shape;159;p35"/>
          <p:cNvSpPr/>
          <p:nvPr/>
        </p:nvSpPr>
        <p:spPr>
          <a:xfrm>
            <a:off x="6533700" y="3458850"/>
            <a:ext cx="2303400" cy="1440600"/>
          </a:xfrm>
          <a:prstGeom prst="rect">
            <a:avLst/>
          </a:prstGeom>
          <a:noFill/>
          <a:ln>
            <a:noFill/>
          </a:ln>
        </p:spPr>
        <p:txBody>
          <a:bodyPr anchorCtr="0" anchor="b" bIns="34275" lIns="68575" spcFirstLastPara="1" rIns="68575" wrap="square" tIns="34275">
            <a:noAutofit/>
          </a:bodyPr>
          <a:lstStyle/>
          <a:p>
            <a:pPr indent="0" lvl="0" marL="0" rtl="0" algn="r">
              <a:spcBef>
                <a:spcPts val="0"/>
              </a:spcBef>
              <a:spcAft>
                <a:spcPts val="0"/>
              </a:spcAft>
              <a:buClr>
                <a:srgbClr val="FFFFFF"/>
              </a:buClr>
              <a:buSzPts val="3800"/>
              <a:buFont typeface="Montserrat"/>
              <a:buNone/>
            </a:pPr>
            <a:r>
              <a:rPr lang="en" sz="1800">
                <a:solidFill>
                  <a:schemeClr val="lt1"/>
                </a:solidFill>
                <a:latin typeface="Source Sans Pro"/>
                <a:ea typeface="Source Sans Pro"/>
                <a:cs typeface="Source Sans Pro"/>
                <a:sym typeface="Source Sans Pro"/>
              </a:rPr>
              <a:t>Avril</a:t>
            </a:r>
            <a:r>
              <a:rPr lang="en" sz="1800">
                <a:solidFill>
                  <a:schemeClr val="lt1"/>
                </a:solidFill>
                <a:latin typeface="Source Sans Pro"/>
                <a:ea typeface="Source Sans Pro"/>
                <a:cs typeface="Source Sans Pro"/>
                <a:sym typeface="Source Sans Pro"/>
              </a:rPr>
              <a:t> 2022</a:t>
            </a:r>
            <a:endParaRPr sz="1800">
              <a:solidFill>
                <a:schemeClr val="lt1"/>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D88F"/>
        </a:solidFill>
      </p:bgPr>
    </p:bg>
    <p:spTree>
      <p:nvGrpSpPr>
        <p:cNvPr id="278" name="Shape 278"/>
        <p:cNvGrpSpPr/>
        <p:nvPr/>
      </p:nvGrpSpPr>
      <p:grpSpPr>
        <a:xfrm>
          <a:off x="0" y="0"/>
          <a:ext cx="0" cy="0"/>
          <a:chOff x="0" y="0"/>
          <a:chExt cx="0" cy="0"/>
        </a:xfrm>
      </p:grpSpPr>
      <p:sp>
        <p:nvSpPr>
          <p:cNvPr id="279" name="Google Shape;279;p44"/>
          <p:cNvSpPr/>
          <p:nvPr/>
        </p:nvSpPr>
        <p:spPr>
          <a:xfrm>
            <a:off x="1384650" y="332906"/>
            <a:ext cx="29985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lang="en" sz="800">
                <a:latin typeface="Space Mono"/>
                <a:ea typeface="Space Mono"/>
                <a:cs typeface="Space Mono"/>
                <a:sym typeface="Space Mono"/>
              </a:rPr>
              <a:t>Notre mission</a:t>
            </a:r>
            <a:endParaRPr sz="800">
              <a:latin typeface="Space Mono"/>
              <a:ea typeface="Space Mono"/>
              <a:cs typeface="Space Mono"/>
              <a:sym typeface="Space Mono"/>
            </a:endParaRPr>
          </a:p>
        </p:txBody>
      </p:sp>
      <p:sp>
        <p:nvSpPr>
          <p:cNvPr id="280" name="Google Shape;280;p44"/>
          <p:cNvSpPr/>
          <p:nvPr/>
        </p:nvSpPr>
        <p:spPr>
          <a:xfrm>
            <a:off x="1384650" y="746950"/>
            <a:ext cx="7000800" cy="5430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rgbClr val="FFFFFF"/>
              </a:buClr>
              <a:buSzPts val="3800"/>
              <a:buFont typeface="Montserrat"/>
              <a:buNone/>
            </a:pPr>
            <a:r>
              <a:rPr lang="en" sz="2400">
                <a:latin typeface="Source Sans Pro"/>
                <a:ea typeface="Source Sans Pro"/>
                <a:cs typeface="Source Sans Pro"/>
                <a:sym typeface="Source Sans Pro"/>
              </a:rPr>
              <a:t>Statuts et motivation</a:t>
            </a:r>
            <a:endParaRPr sz="2400">
              <a:latin typeface="Source Sans Pro"/>
              <a:ea typeface="Source Sans Pro"/>
              <a:cs typeface="Source Sans Pro"/>
              <a:sym typeface="Source Sans Pro"/>
            </a:endParaRPr>
          </a:p>
        </p:txBody>
      </p:sp>
      <p:sp>
        <p:nvSpPr>
          <p:cNvPr id="281" name="Google Shape;281;p44"/>
          <p:cNvSpPr/>
          <p:nvPr/>
        </p:nvSpPr>
        <p:spPr>
          <a:xfrm>
            <a:off x="1384650" y="1213700"/>
            <a:ext cx="7088400" cy="2328300"/>
          </a:xfrm>
          <a:prstGeom prst="rect">
            <a:avLst/>
          </a:prstGeom>
          <a:noFill/>
          <a:ln>
            <a:noFill/>
          </a:ln>
        </p:spPr>
        <p:txBody>
          <a:bodyPr anchorCtr="0" anchor="t" bIns="34275" lIns="68575" spcFirstLastPara="1" rIns="68575" wrap="square" tIns="34275">
            <a:noAutofit/>
          </a:bodyPr>
          <a:lstStyle/>
          <a:p>
            <a:pPr indent="0" lvl="0" marL="0" rtl="0" algn="just">
              <a:lnSpc>
                <a:spcPct val="115000"/>
              </a:lnSpc>
              <a:spcBef>
                <a:spcPts val="0"/>
              </a:spcBef>
              <a:spcAft>
                <a:spcPts val="0"/>
              </a:spcAft>
              <a:buClr>
                <a:schemeClr val="dk1"/>
              </a:buClr>
              <a:buSzPts val="800"/>
              <a:buFont typeface="Arial"/>
              <a:buNone/>
            </a:pPr>
            <a:r>
              <a:t/>
            </a:r>
            <a:endParaRPr b="1">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800"/>
              <a:buFont typeface="Arial"/>
              <a:buNone/>
            </a:pPr>
            <a:r>
              <a:rPr b="1" lang="en">
                <a:solidFill>
                  <a:schemeClr val="dk1"/>
                </a:solidFill>
                <a:latin typeface="Source Sans Pro"/>
                <a:ea typeface="Source Sans Pro"/>
                <a:cs typeface="Source Sans Pro"/>
                <a:sym typeface="Source Sans Pro"/>
              </a:rPr>
              <a:t>Quelle motivation initiale ?</a:t>
            </a:r>
            <a:r>
              <a:rPr lang="en">
                <a:solidFill>
                  <a:schemeClr val="dk1"/>
                </a:solidFill>
                <a:latin typeface="Source Sans Pro"/>
                <a:ea typeface="Source Sans Pro"/>
                <a:cs typeface="Source Sans Pro"/>
                <a:sym typeface="Source Sans Pro"/>
              </a:rPr>
              <a:t> </a:t>
            </a:r>
            <a:endParaRPr>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800"/>
              <a:buFont typeface="Arial"/>
              <a:buNone/>
            </a:pPr>
            <a:r>
              <a:t/>
            </a:r>
            <a:endParaRPr>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800"/>
              <a:buFont typeface="Arial"/>
              <a:buNone/>
            </a:pPr>
            <a:r>
              <a:rPr lang="en">
                <a:solidFill>
                  <a:schemeClr val="dk1"/>
                </a:solidFill>
                <a:latin typeface="Source Sans Pro"/>
                <a:ea typeface="Source Sans Pro"/>
                <a:cs typeface="Source Sans Pro"/>
                <a:sym typeface="Source Sans Pro"/>
              </a:rPr>
              <a:t>Créer une gouvernance extérieure innovante capable de challenger et de stimuler nos actions  environnementales et sociétales. </a:t>
            </a:r>
            <a:endParaRPr>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800"/>
              <a:buFont typeface="Arial"/>
              <a:buNone/>
            </a:pPr>
            <a:r>
              <a:t/>
            </a:r>
            <a:endParaRPr>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800"/>
              <a:buFont typeface="Arial"/>
              <a:buNone/>
            </a:pPr>
            <a:r>
              <a:rPr lang="en">
                <a:solidFill>
                  <a:schemeClr val="dk1"/>
                </a:solidFill>
                <a:latin typeface="Source Sans Pro"/>
                <a:ea typeface="Source Sans Pro"/>
                <a:cs typeface="Source Sans Pro"/>
                <a:sym typeface="Source Sans Pro"/>
              </a:rPr>
              <a:t>Les quatre fondateurs ont fait de Sweep une société à mission dès sa naissance. Notre engagement figure dans les statuts rédigés en date du 4 juin 2020 lors de l’immatriculation de Sweep SAS. </a:t>
            </a:r>
            <a:endParaRPr>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800"/>
              <a:buFont typeface="Arial"/>
              <a:buNone/>
            </a:pPr>
            <a:r>
              <a:t/>
            </a:r>
            <a:endParaRPr>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800"/>
              <a:buFont typeface="Arial"/>
              <a:buNone/>
            </a:pPr>
            <a:r>
              <a:rPr lang="en">
                <a:solidFill>
                  <a:schemeClr val="dk1"/>
                </a:solidFill>
                <a:latin typeface="Source Sans Pro"/>
                <a:ea typeface="Source Sans Pro"/>
                <a:cs typeface="Source Sans Pro"/>
                <a:sym typeface="Source Sans Pro"/>
              </a:rPr>
              <a:t>Nous avons la capacité de développer une entreprise profitable, à fort potentiel et globale.  Pour être certains d’accomplir notre mission fondamentale tout en nous développant, la mise en place de gardes-fous nous paraît essentielle. </a:t>
            </a:r>
            <a:endParaRPr>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800"/>
              <a:buFont typeface="Arial"/>
              <a:buNone/>
            </a:pPr>
            <a:r>
              <a:t/>
            </a:r>
            <a:endParaRPr>
              <a:solidFill>
                <a:schemeClr val="dk1"/>
              </a:solidFill>
              <a:latin typeface="Source Sans Pro"/>
              <a:ea typeface="Source Sans Pro"/>
              <a:cs typeface="Source Sans Pro"/>
              <a:sym typeface="Source Sans Pro"/>
            </a:endParaRPr>
          </a:p>
        </p:txBody>
      </p:sp>
      <p:sp>
        <p:nvSpPr>
          <p:cNvPr id="282" name="Google Shape;282;p44"/>
          <p:cNvSpPr/>
          <p:nvPr/>
        </p:nvSpPr>
        <p:spPr>
          <a:xfrm>
            <a:off x="1384650" y="4164123"/>
            <a:ext cx="5026500" cy="7713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800"/>
              <a:buFont typeface="Arial"/>
              <a:buNone/>
            </a:pPr>
            <a:r>
              <a:t/>
            </a:r>
            <a:endParaRPr sz="1200">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3B8"/>
        </a:solidFill>
      </p:bgPr>
    </p:bg>
    <p:spTree>
      <p:nvGrpSpPr>
        <p:cNvPr id="286" name="Shape 286"/>
        <p:cNvGrpSpPr/>
        <p:nvPr/>
      </p:nvGrpSpPr>
      <p:grpSpPr>
        <a:xfrm>
          <a:off x="0" y="0"/>
          <a:ext cx="0" cy="0"/>
          <a:chOff x="0" y="0"/>
          <a:chExt cx="0" cy="0"/>
        </a:xfrm>
      </p:grpSpPr>
      <p:sp>
        <p:nvSpPr>
          <p:cNvPr id="287" name="Google Shape;287;p45"/>
          <p:cNvSpPr/>
          <p:nvPr/>
        </p:nvSpPr>
        <p:spPr>
          <a:xfrm>
            <a:off x="1384650" y="332900"/>
            <a:ext cx="38760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lang="en" sz="800">
                <a:latin typeface="Space Mono"/>
                <a:ea typeface="Space Mono"/>
                <a:cs typeface="Space Mono"/>
                <a:sym typeface="Space Mono"/>
              </a:rPr>
              <a:t>Notre mission</a:t>
            </a:r>
            <a:endParaRPr sz="800">
              <a:latin typeface="Space Mono"/>
              <a:ea typeface="Space Mono"/>
              <a:cs typeface="Space Mono"/>
              <a:sym typeface="Space Mono"/>
            </a:endParaRPr>
          </a:p>
        </p:txBody>
      </p:sp>
      <p:sp>
        <p:nvSpPr>
          <p:cNvPr id="288" name="Google Shape;288;p45"/>
          <p:cNvSpPr txBox="1"/>
          <p:nvPr/>
        </p:nvSpPr>
        <p:spPr>
          <a:xfrm>
            <a:off x="1384650" y="1210900"/>
            <a:ext cx="7181700" cy="3327900"/>
          </a:xfrm>
          <a:prstGeom prst="rect">
            <a:avLst/>
          </a:prstGeom>
          <a:noFill/>
          <a:ln>
            <a:noFill/>
          </a:ln>
        </p:spPr>
        <p:txBody>
          <a:bodyPr anchorCtr="0" anchor="t" bIns="68575" lIns="68575" spcFirstLastPara="1" rIns="68575" wrap="square" tIns="68575">
            <a:spAutoFit/>
          </a:bodyPr>
          <a:lstStyle/>
          <a:p>
            <a:pPr indent="0" lvl="0" marL="0" rtl="0" algn="just">
              <a:lnSpc>
                <a:spcPct val="115000"/>
              </a:lnSpc>
              <a:spcBef>
                <a:spcPts val="0"/>
              </a:spcBef>
              <a:spcAft>
                <a:spcPts val="0"/>
              </a:spcAft>
              <a:buNone/>
            </a:pPr>
            <a:r>
              <a:t/>
            </a:r>
            <a:endParaRPr b="1">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b="1" lang="en">
                <a:solidFill>
                  <a:schemeClr val="dk1"/>
                </a:solidFill>
                <a:latin typeface="Source Sans Pro"/>
                <a:ea typeface="Source Sans Pro"/>
                <a:cs typeface="Source Sans Pro"/>
                <a:sym typeface="Source Sans Pro"/>
              </a:rPr>
              <a:t>Selon l’article L.210-10 du code de commerce, le comité de mission :</a:t>
            </a:r>
            <a:endParaRPr b="1">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800"/>
              <a:buFont typeface="Arial"/>
              <a:buNone/>
            </a:pPr>
            <a:r>
              <a:t/>
            </a:r>
            <a:endParaRPr>
              <a:solidFill>
                <a:schemeClr val="dk1"/>
              </a:solidFill>
              <a:latin typeface="Source Sans Pro"/>
              <a:ea typeface="Source Sans Pro"/>
              <a:cs typeface="Source Sans Pro"/>
              <a:sym typeface="Source Sans Pro"/>
            </a:endParaRPr>
          </a:p>
          <a:p>
            <a:pPr indent="-254000" lvl="0" marL="342900" rtl="0" algn="just">
              <a:lnSpc>
                <a:spcPct val="115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Est distinct des organes sociaux de la société</a:t>
            </a:r>
            <a:endParaRPr>
              <a:solidFill>
                <a:schemeClr val="dk1"/>
              </a:solidFill>
              <a:latin typeface="Source Sans Pro"/>
              <a:ea typeface="Source Sans Pro"/>
              <a:cs typeface="Source Sans Pro"/>
              <a:sym typeface="Source Sans Pro"/>
            </a:endParaRPr>
          </a:p>
          <a:p>
            <a:pPr indent="-254000" lvl="0" marL="342900" rtl="0" algn="just">
              <a:lnSpc>
                <a:spcPct val="115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Doit comporter au moins un salarié</a:t>
            </a:r>
            <a:endParaRPr>
              <a:solidFill>
                <a:schemeClr val="dk1"/>
              </a:solidFill>
              <a:latin typeface="Source Sans Pro"/>
              <a:ea typeface="Source Sans Pro"/>
              <a:cs typeface="Source Sans Pro"/>
              <a:sym typeface="Source Sans Pro"/>
            </a:endParaRPr>
          </a:p>
          <a:p>
            <a:pPr indent="-254000" lvl="0" marL="342900" rtl="0" algn="just">
              <a:lnSpc>
                <a:spcPct val="115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Est chargé exclusivement du suivi de l’exécution de la mission. </a:t>
            </a:r>
            <a:endParaRPr>
              <a:solidFill>
                <a:schemeClr val="dk1"/>
              </a:solidFill>
              <a:latin typeface="Source Sans Pro"/>
              <a:ea typeface="Source Sans Pro"/>
              <a:cs typeface="Source Sans Pro"/>
              <a:sym typeface="Source Sans Pro"/>
            </a:endParaRPr>
          </a:p>
          <a:p>
            <a:pPr indent="-254000" lvl="1" marL="685800" rtl="0" algn="just">
              <a:lnSpc>
                <a:spcPct val="115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Il évalue l’efficacité des actions passées par rapport aux objectifs sociaux et environnementaux. </a:t>
            </a:r>
            <a:endParaRPr>
              <a:solidFill>
                <a:schemeClr val="dk1"/>
              </a:solidFill>
              <a:latin typeface="Source Sans Pro"/>
              <a:ea typeface="Source Sans Pro"/>
              <a:cs typeface="Source Sans Pro"/>
              <a:sym typeface="Source Sans Pro"/>
            </a:endParaRPr>
          </a:p>
          <a:p>
            <a:pPr indent="-254000" lvl="1" marL="685800" rtl="0" algn="just">
              <a:lnSpc>
                <a:spcPct val="115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Un</a:t>
            </a:r>
            <a:r>
              <a:rPr b="1" lang="en">
                <a:solidFill>
                  <a:schemeClr val="dk1"/>
                </a:solidFill>
                <a:latin typeface="Source Sans Pro"/>
                <a:ea typeface="Source Sans Pro"/>
                <a:cs typeface="Source Sans Pro"/>
                <a:sym typeface="Source Sans Pro"/>
              </a:rPr>
              <a:t> Organisme Tiers Indépendant (OTI)</a:t>
            </a:r>
            <a:r>
              <a:rPr lang="en">
                <a:solidFill>
                  <a:schemeClr val="dk1"/>
                </a:solidFill>
                <a:latin typeface="Source Sans Pro"/>
                <a:ea typeface="Source Sans Pro"/>
                <a:cs typeface="Source Sans Pro"/>
                <a:sym typeface="Source Sans Pro"/>
              </a:rPr>
              <a:t> assure un double contrôle.</a:t>
            </a:r>
            <a:endParaRPr>
              <a:solidFill>
                <a:schemeClr val="dk1"/>
              </a:solidFill>
              <a:latin typeface="Source Sans Pro"/>
              <a:ea typeface="Source Sans Pro"/>
              <a:cs typeface="Source Sans Pro"/>
              <a:sym typeface="Source Sans Pro"/>
            </a:endParaRPr>
          </a:p>
          <a:p>
            <a:pPr indent="-254000" lvl="0" marL="342900" rtl="0" algn="just">
              <a:lnSpc>
                <a:spcPct val="115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Présente annuellement un rapport joint au rapport de gestion à l'assemblée chargée de l'approbation des comptes de la société</a:t>
            </a:r>
            <a:endParaRPr>
              <a:solidFill>
                <a:schemeClr val="dk1"/>
              </a:solidFill>
              <a:latin typeface="Source Sans Pro"/>
              <a:ea typeface="Source Sans Pro"/>
              <a:cs typeface="Source Sans Pro"/>
              <a:sym typeface="Source Sans Pro"/>
            </a:endParaRPr>
          </a:p>
          <a:p>
            <a:pPr indent="-254000" lvl="0" marL="342900" rtl="0" algn="just">
              <a:lnSpc>
                <a:spcPct val="115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Procède à toute vérification qu'il juge opportune et se fait communiquer tout document nécessaire au suivi de l'exécution de la mission.</a:t>
            </a:r>
            <a:endParaRPr>
              <a:solidFill>
                <a:schemeClr val="dk1"/>
              </a:solidFill>
              <a:latin typeface="Source Sans Pro"/>
              <a:ea typeface="Source Sans Pro"/>
              <a:cs typeface="Source Sans Pro"/>
              <a:sym typeface="Source Sans Pro"/>
            </a:endParaRPr>
          </a:p>
        </p:txBody>
      </p:sp>
      <p:sp>
        <p:nvSpPr>
          <p:cNvPr id="289" name="Google Shape;289;p45"/>
          <p:cNvSpPr/>
          <p:nvPr/>
        </p:nvSpPr>
        <p:spPr>
          <a:xfrm>
            <a:off x="1384650" y="746950"/>
            <a:ext cx="7000800" cy="5430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rgbClr val="FFFFFF"/>
              </a:buClr>
              <a:buSzPts val="3800"/>
              <a:buFont typeface="Montserrat"/>
              <a:buNone/>
            </a:pPr>
            <a:r>
              <a:rPr lang="en" sz="2400">
                <a:latin typeface="Source Sans Pro"/>
                <a:ea typeface="Source Sans Pro"/>
                <a:cs typeface="Source Sans Pro"/>
                <a:sym typeface="Source Sans Pro"/>
              </a:rPr>
              <a:t>Rôle du </a:t>
            </a:r>
            <a:r>
              <a:rPr lang="en" sz="2400">
                <a:latin typeface="Source Sans Pro"/>
                <a:ea typeface="Source Sans Pro"/>
                <a:cs typeface="Source Sans Pro"/>
                <a:sym typeface="Source Sans Pro"/>
              </a:rPr>
              <a:t>comité</a:t>
            </a:r>
            <a:r>
              <a:rPr lang="en" sz="2400">
                <a:latin typeface="Source Sans Pro"/>
                <a:ea typeface="Source Sans Pro"/>
                <a:cs typeface="Source Sans Pro"/>
                <a:sym typeface="Source Sans Pro"/>
              </a:rPr>
              <a:t> </a:t>
            </a:r>
            <a:endParaRPr sz="2400">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3B8"/>
        </a:solidFill>
      </p:bgPr>
    </p:bg>
    <p:spTree>
      <p:nvGrpSpPr>
        <p:cNvPr id="293" name="Shape 293"/>
        <p:cNvGrpSpPr/>
        <p:nvPr/>
      </p:nvGrpSpPr>
      <p:grpSpPr>
        <a:xfrm>
          <a:off x="0" y="0"/>
          <a:ext cx="0" cy="0"/>
          <a:chOff x="0" y="0"/>
          <a:chExt cx="0" cy="0"/>
        </a:xfrm>
      </p:grpSpPr>
      <p:sp>
        <p:nvSpPr>
          <p:cNvPr id="294" name="Google Shape;294;p46"/>
          <p:cNvSpPr/>
          <p:nvPr/>
        </p:nvSpPr>
        <p:spPr>
          <a:xfrm>
            <a:off x="1384650" y="332900"/>
            <a:ext cx="38760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lang="en" sz="800">
                <a:latin typeface="Space Mono"/>
                <a:ea typeface="Space Mono"/>
                <a:cs typeface="Space Mono"/>
                <a:sym typeface="Space Mono"/>
              </a:rPr>
              <a:t>Notre mission</a:t>
            </a:r>
            <a:endParaRPr sz="800">
              <a:latin typeface="Space Mono"/>
              <a:ea typeface="Space Mono"/>
              <a:cs typeface="Space Mono"/>
              <a:sym typeface="Space Mono"/>
            </a:endParaRPr>
          </a:p>
        </p:txBody>
      </p:sp>
      <p:sp>
        <p:nvSpPr>
          <p:cNvPr id="295" name="Google Shape;295;p46"/>
          <p:cNvSpPr txBox="1"/>
          <p:nvPr/>
        </p:nvSpPr>
        <p:spPr>
          <a:xfrm>
            <a:off x="1384650" y="1210900"/>
            <a:ext cx="7065300" cy="3080100"/>
          </a:xfrm>
          <a:prstGeom prst="rect">
            <a:avLst/>
          </a:prstGeom>
          <a:noFill/>
          <a:ln>
            <a:noFill/>
          </a:ln>
        </p:spPr>
        <p:txBody>
          <a:bodyPr anchorCtr="0" anchor="t" bIns="68575" lIns="68575" spcFirstLastPara="1" rIns="68575" wrap="square" tIns="68575">
            <a:spAutoFit/>
          </a:bodyPr>
          <a:lstStyle/>
          <a:p>
            <a:pPr indent="0" lvl="0" marL="0" rtl="0" algn="just">
              <a:lnSpc>
                <a:spcPct val="115000"/>
              </a:lnSpc>
              <a:spcBef>
                <a:spcPts val="0"/>
              </a:spcBef>
              <a:spcAft>
                <a:spcPts val="0"/>
              </a:spcAft>
              <a:buNone/>
            </a:pPr>
            <a:r>
              <a:t/>
            </a:r>
            <a:endParaRPr b="1">
              <a:solidFill>
                <a:schemeClr val="dk1"/>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b="1">
              <a:solidFill>
                <a:schemeClr val="dk1"/>
              </a:solidFill>
              <a:latin typeface="Source Sans Pro"/>
              <a:ea typeface="Source Sans Pro"/>
              <a:cs typeface="Source Sans Pro"/>
              <a:sym typeface="Source Sans Pro"/>
            </a:endParaRPr>
          </a:p>
          <a:p>
            <a:pPr indent="-254000" lvl="0" marL="342900" rtl="0" algn="just">
              <a:lnSpc>
                <a:spcPct val="115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Sweep s’engage à prendre en considération toute remarque du comité de mission. Le point de vue extérieur et indépendant des membres du comité étant essentiel pour notre positionnement éthique et stratégique. </a:t>
            </a:r>
            <a:endParaRPr>
              <a:solidFill>
                <a:schemeClr val="dk1"/>
              </a:solidFill>
              <a:latin typeface="Source Sans Pro"/>
              <a:ea typeface="Source Sans Pro"/>
              <a:cs typeface="Source Sans Pro"/>
              <a:sym typeface="Source Sans Pro"/>
            </a:endParaRPr>
          </a:p>
          <a:p>
            <a:pPr indent="-254000" lvl="0" marL="342900" rtl="0" algn="just">
              <a:lnSpc>
                <a:spcPct val="115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Sweep s’engage à animer le comité de mission via l'organisation régulière de réunions. En amont de ces réunions, Sweep </a:t>
            </a:r>
            <a:r>
              <a:rPr lang="en">
                <a:solidFill>
                  <a:schemeClr val="dk1"/>
                </a:solidFill>
                <a:latin typeface="Source Sans Pro"/>
                <a:ea typeface="Source Sans Pro"/>
                <a:cs typeface="Source Sans Pro"/>
                <a:sym typeface="Source Sans Pro"/>
              </a:rPr>
              <a:t>communiquera les éléments pertinents aux membres. </a:t>
            </a:r>
            <a:endParaRPr>
              <a:solidFill>
                <a:schemeClr val="dk1"/>
              </a:solidFill>
              <a:latin typeface="Source Sans Pro"/>
              <a:ea typeface="Source Sans Pro"/>
              <a:cs typeface="Source Sans Pro"/>
              <a:sym typeface="Source Sans Pro"/>
            </a:endParaRPr>
          </a:p>
          <a:p>
            <a:pPr indent="-254000" lvl="0" marL="342900" rtl="0" algn="just">
              <a:lnSpc>
                <a:spcPct val="115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En dehors des réunions du comité, Sweep fournira régulièrement ou sur demande des informations sur l’actualité de l’entreprise et proposera des temps d’échanges individuels afin d’aborder plus en profondeur des sujets que les membres voudraient traiter.</a:t>
            </a:r>
            <a:endParaRPr>
              <a:solidFill>
                <a:schemeClr val="dk1"/>
              </a:solidFill>
              <a:latin typeface="Source Sans Pro"/>
              <a:ea typeface="Source Sans Pro"/>
              <a:cs typeface="Source Sans Pro"/>
              <a:sym typeface="Source Sans Pro"/>
            </a:endParaRPr>
          </a:p>
          <a:p>
            <a:pPr indent="-254000" lvl="0" marL="342900" rtl="0" algn="just">
              <a:lnSpc>
                <a:spcPct val="115000"/>
              </a:lnSpc>
              <a:spcBef>
                <a:spcPts val="0"/>
              </a:spcBef>
              <a:spcAft>
                <a:spcPts val="0"/>
              </a:spcAft>
              <a:buClr>
                <a:schemeClr val="dk1"/>
              </a:buClr>
              <a:buSzPts val="1400"/>
              <a:buFont typeface="Source Sans Pro"/>
              <a:buChar char="●"/>
            </a:pPr>
            <a:r>
              <a:rPr lang="en">
                <a:solidFill>
                  <a:schemeClr val="dk1"/>
                </a:solidFill>
                <a:latin typeface="Source Sans Pro"/>
                <a:ea typeface="Source Sans Pro"/>
                <a:cs typeface="Source Sans Pro"/>
                <a:sym typeface="Source Sans Pro"/>
              </a:rPr>
              <a:t>Sweep facilitera les échanges entre le comité de mission et le conseil d’administration afin qu’ils évaluent ensemble la performance de l'entreprise au prisme de sa mission.</a:t>
            </a:r>
            <a:endParaRPr>
              <a:solidFill>
                <a:srgbClr val="1D1C1D"/>
              </a:solidFill>
              <a:latin typeface="Source Sans Pro"/>
              <a:ea typeface="Source Sans Pro"/>
              <a:cs typeface="Source Sans Pro"/>
              <a:sym typeface="Source Sans Pro"/>
            </a:endParaRPr>
          </a:p>
        </p:txBody>
      </p:sp>
      <p:sp>
        <p:nvSpPr>
          <p:cNvPr id="296" name="Google Shape;296;p46"/>
          <p:cNvSpPr/>
          <p:nvPr/>
        </p:nvSpPr>
        <p:spPr>
          <a:xfrm>
            <a:off x="1384650" y="746950"/>
            <a:ext cx="7000800" cy="5430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rgbClr val="FFFFFF"/>
              </a:buClr>
              <a:buSzPts val="3800"/>
              <a:buFont typeface="Montserrat"/>
              <a:buNone/>
            </a:pPr>
            <a:r>
              <a:rPr lang="en" sz="2400">
                <a:latin typeface="Source Sans Pro"/>
                <a:ea typeface="Source Sans Pro"/>
                <a:cs typeface="Source Sans Pro"/>
                <a:sym typeface="Source Sans Pro"/>
              </a:rPr>
              <a:t>L’</a:t>
            </a:r>
            <a:r>
              <a:rPr lang="en" sz="2400">
                <a:latin typeface="Source Sans Pro"/>
                <a:ea typeface="Source Sans Pro"/>
                <a:cs typeface="Source Sans Pro"/>
                <a:sym typeface="Source Sans Pro"/>
              </a:rPr>
              <a:t>engagement de Sweep</a:t>
            </a:r>
            <a:endParaRPr sz="2400">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0" name="Shape 300"/>
        <p:cNvGrpSpPr/>
        <p:nvPr/>
      </p:nvGrpSpPr>
      <p:grpSpPr>
        <a:xfrm>
          <a:off x="0" y="0"/>
          <a:ext cx="0" cy="0"/>
          <a:chOff x="0" y="0"/>
          <a:chExt cx="0" cy="0"/>
        </a:xfrm>
      </p:grpSpPr>
      <p:pic>
        <p:nvPicPr>
          <p:cNvPr id="301" name="Google Shape;301;p47"/>
          <p:cNvPicPr preferRelativeResize="0"/>
          <p:nvPr/>
        </p:nvPicPr>
        <p:blipFill rotWithShape="1">
          <a:blip r:embed="rId3">
            <a:alphaModFix/>
          </a:blip>
          <a:srcRect b="0" l="0" r="6076" t="0"/>
          <a:stretch/>
        </p:blipFill>
        <p:spPr>
          <a:xfrm>
            <a:off x="4515900" y="281138"/>
            <a:ext cx="1828800" cy="1828800"/>
          </a:xfrm>
          <a:prstGeom prst="ellipse">
            <a:avLst/>
          </a:prstGeom>
          <a:noFill/>
          <a:ln>
            <a:noFill/>
          </a:ln>
        </p:spPr>
      </p:pic>
      <p:sp>
        <p:nvSpPr>
          <p:cNvPr id="302" name="Google Shape;302;p47"/>
          <p:cNvSpPr/>
          <p:nvPr/>
        </p:nvSpPr>
        <p:spPr>
          <a:xfrm>
            <a:off x="4515900" y="2236613"/>
            <a:ext cx="1952700" cy="2445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chemeClr val="dk1"/>
              </a:buClr>
              <a:buSzPts val="800"/>
              <a:buFont typeface="Arial"/>
              <a:buNone/>
            </a:pPr>
            <a:r>
              <a:rPr b="1" lang="en" sz="800" u="sng">
                <a:solidFill>
                  <a:schemeClr val="hlink"/>
                </a:solidFill>
                <a:latin typeface="Space Mono"/>
                <a:ea typeface="Space Mono"/>
                <a:cs typeface="Space Mono"/>
                <a:sym typeface="Space Mono"/>
                <a:hlinkClick r:id="rId4"/>
              </a:rPr>
              <a:t>Elisabeth Laville</a:t>
            </a:r>
            <a:r>
              <a:rPr b="1" lang="en" sz="800">
                <a:latin typeface="Space Mono"/>
                <a:ea typeface="Space Mono"/>
                <a:cs typeface="Space Mono"/>
                <a:sym typeface="Space Mono"/>
              </a:rPr>
              <a:t> </a:t>
            </a:r>
            <a:r>
              <a:rPr b="1" lang="en" sz="800">
                <a:latin typeface="Space Mono"/>
                <a:ea typeface="Space Mono"/>
                <a:cs typeface="Space Mono"/>
                <a:sym typeface="Space Mono"/>
              </a:rPr>
              <a:t>- Utopies</a:t>
            </a:r>
            <a:endParaRPr b="1" sz="800">
              <a:latin typeface="Space Mono"/>
              <a:ea typeface="Space Mono"/>
              <a:cs typeface="Space Mono"/>
              <a:sym typeface="Space Mono"/>
            </a:endParaRPr>
          </a:p>
          <a:p>
            <a:pPr indent="0" lvl="0" marL="0" rtl="0" algn="ctr">
              <a:spcBef>
                <a:spcPts val="0"/>
              </a:spcBef>
              <a:spcAft>
                <a:spcPts val="0"/>
              </a:spcAft>
              <a:buClr>
                <a:schemeClr val="dk1"/>
              </a:buClr>
              <a:buSzPts val="800"/>
              <a:buFont typeface="Arial"/>
              <a:buNone/>
            </a:pPr>
            <a:r>
              <a:rPr b="1" lang="en" sz="800">
                <a:latin typeface="Space Mono"/>
                <a:ea typeface="Space Mono"/>
                <a:cs typeface="Space Mono"/>
                <a:sym typeface="Space Mono"/>
              </a:rPr>
              <a:t>E</a:t>
            </a:r>
            <a:r>
              <a:rPr b="1" lang="en" sz="800">
                <a:latin typeface="Space Mono"/>
                <a:ea typeface="Space Mono"/>
                <a:cs typeface="Space Mono"/>
                <a:sym typeface="Space Mono"/>
              </a:rPr>
              <a:t>xperte RSE</a:t>
            </a:r>
            <a:endParaRPr b="1" sz="800">
              <a:latin typeface="Space Mono"/>
              <a:ea typeface="Space Mono"/>
              <a:cs typeface="Space Mono"/>
              <a:sym typeface="Space Mono"/>
            </a:endParaRPr>
          </a:p>
        </p:txBody>
      </p:sp>
      <p:pic>
        <p:nvPicPr>
          <p:cNvPr id="303" name="Google Shape;303;p47"/>
          <p:cNvPicPr preferRelativeResize="0"/>
          <p:nvPr/>
        </p:nvPicPr>
        <p:blipFill rotWithShape="1">
          <a:blip r:embed="rId5">
            <a:alphaModFix/>
          </a:blip>
          <a:srcRect b="0" l="0" r="3679" t="0"/>
          <a:stretch/>
        </p:blipFill>
        <p:spPr>
          <a:xfrm>
            <a:off x="4515900" y="2719538"/>
            <a:ext cx="1828800" cy="1826100"/>
          </a:xfrm>
          <a:prstGeom prst="ellipse">
            <a:avLst/>
          </a:prstGeom>
          <a:noFill/>
          <a:ln>
            <a:noFill/>
          </a:ln>
        </p:spPr>
      </p:pic>
      <p:sp>
        <p:nvSpPr>
          <p:cNvPr id="304" name="Google Shape;304;p47"/>
          <p:cNvSpPr/>
          <p:nvPr/>
        </p:nvSpPr>
        <p:spPr>
          <a:xfrm>
            <a:off x="4377000" y="4617875"/>
            <a:ext cx="2230500" cy="2445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chemeClr val="dk1"/>
              </a:buClr>
              <a:buSzPts val="800"/>
              <a:buFont typeface="Arial"/>
              <a:buNone/>
            </a:pPr>
            <a:r>
              <a:rPr b="1" lang="en" sz="800" u="sng">
                <a:solidFill>
                  <a:schemeClr val="hlink"/>
                </a:solidFill>
                <a:latin typeface="Space Mono"/>
                <a:ea typeface="Space Mono"/>
                <a:cs typeface="Space Mono"/>
                <a:sym typeface="Space Mono"/>
                <a:hlinkClick r:id="rId6"/>
              </a:rPr>
              <a:t>Nicolas Reboud</a:t>
            </a:r>
            <a:r>
              <a:rPr b="1" lang="en" sz="800">
                <a:latin typeface="Space Mono"/>
                <a:ea typeface="Space Mono"/>
                <a:cs typeface="Space Mono"/>
                <a:sym typeface="Space Mono"/>
              </a:rPr>
              <a:t> - Shine</a:t>
            </a:r>
            <a:endParaRPr b="1" sz="800">
              <a:latin typeface="Space Mono"/>
              <a:ea typeface="Space Mono"/>
              <a:cs typeface="Space Mono"/>
              <a:sym typeface="Space Mono"/>
            </a:endParaRPr>
          </a:p>
          <a:p>
            <a:pPr indent="0" lvl="0" marL="0" rtl="0" algn="ctr">
              <a:spcBef>
                <a:spcPts val="0"/>
              </a:spcBef>
              <a:spcAft>
                <a:spcPts val="0"/>
              </a:spcAft>
              <a:buClr>
                <a:schemeClr val="dk1"/>
              </a:buClr>
              <a:buSzPts val="800"/>
              <a:buFont typeface="Arial"/>
              <a:buNone/>
            </a:pPr>
            <a:r>
              <a:rPr b="1" lang="en" sz="800">
                <a:latin typeface="Space Mono"/>
                <a:ea typeface="Space Mono"/>
                <a:cs typeface="Space Mono"/>
                <a:sym typeface="Space Mono"/>
              </a:rPr>
              <a:t>#ClimateAct &amp; </a:t>
            </a:r>
            <a:r>
              <a:rPr b="1" lang="en" sz="800">
                <a:solidFill>
                  <a:schemeClr val="dk1"/>
                </a:solidFill>
                <a:latin typeface="Space Mono"/>
                <a:ea typeface="Space Mono"/>
                <a:cs typeface="Space Mono"/>
                <a:sym typeface="Space Mono"/>
              </a:rPr>
              <a:t>P</a:t>
            </a:r>
            <a:r>
              <a:rPr b="1" lang="en" sz="800">
                <a:solidFill>
                  <a:schemeClr val="dk1"/>
                </a:solidFill>
                <a:latin typeface="Space Mono"/>
                <a:ea typeface="Space Mono"/>
                <a:cs typeface="Space Mono"/>
                <a:sym typeface="Space Mono"/>
              </a:rPr>
              <a:t>résident</a:t>
            </a:r>
            <a:r>
              <a:rPr b="1" lang="en" sz="800">
                <a:latin typeface="Space Mono"/>
                <a:ea typeface="Space Mono"/>
                <a:cs typeface="Space Mono"/>
                <a:sym typeface="Space Mono"/>
              </a:rPr>
              <a:t> du comité</a:t>
            </a:r>
            <a:endParaRPr b="1" sz="800">
              <a:latin typeface="Space Mono"/>
              <a:ea typeface="Space Mono"/>
              <a:cs typeface="Space Mono"/>
              <a:sym typeface="Space Mono"/>
            </a:endParaRPr>
          </a:p>
        </p:txBody>
      </p:sp>
      <p:pic>
        <p:nvPicPr>
          <p:cNvPr id="305" name="Google Shape;305;p47"/>
          <p:cNvPicPr preferRelativeResize="0"/>
          <p:nvPr/>
        </p:nvPicPr>
        <p:blipFill rotWithShape="1">
          <a:blip r:embed="rId7">
            <a:alphaModFix/>
          </a:blip>
          <a:srcRect b="0" l="0" r="3241" t="0"/>
          <a:stretch/>
        </p:blipFill>
        <p:spPr>
          <a:xfrm>
            <a:off x="6746498" y="281137"/>
            <a:ext cx="1828800" cy="1828800"/>
          </a:xfrm>
          <a:prstGeom prst="ellipse">
            <a:avLst/>
          </a:prstGeom>
          <a:noFill/>
          <a:ln>
            <a:noFill/>
          </a:ln>
        </p:spPr>
      </p:pic>
      <p:sp>
        <p:nvSpPr>
          <p:cNvPr id="306" name="Google Shape;306;p47"/>
          <p:cNvSpPr/>
          <p:nvPr/>
        </p:nvSpPr>
        <p:spPr>
          <a:xfrm>
            <a:off x="6801900" y="2236613"/>
            <a:ext cx="1952700" cy="2445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chemeClr val="dk1"/>
              </a:buClr>
              <a:buSzPts val="800"/>
              <a:buFont typeface="Arial"/>
              <a:buNone/>
            </a:pPr>
            <a:r>
              <a:rPr b="1" lang="en" sz="800" u="sng">
                <a:solidFill>
                  <a:schemeClr val="hlink"/>
                </a:solidFill>
                <a:latin typeface="Space Mono"/>
                <a:ea typeface="Space Mono"/>
                <a:cs typeface="Space Mono"/>
                <a:sym typeface="Space Mono"/>
                <a:hlinkClick r:id="rId8"/>
              </a:rPr>
              <a:t>Ana Busto</a:t>
            </a:r>
            <a:r>
              <a:rPr b="1" lang="en" sz="800">
                <a:latin typeface="Space Mono"/>
                <a:ea typeface="Space Mono"/>
                <a:cs typeface="Space Mono"/>
                <a:sym typeface="Space Mono"/>
              </a:rPr>
              <a:t> - Ex-Engie </a:t>
            </a:r>
            <a:endParaRPr b="1" sz="800">
              <a:latin typeface="Space Mono"/>
              <a:ea typeface="Space Mono"/>
              <a:cs typeface="Space Mono"/>
              <a:sym typeface="Space Mono"/>
            </a:endParaRPr>
          </a:p>
          <a:p>
            <a:pPr indent="0" lvl="0" marL="0" rtl="0" algn="ctr">
              <a:spcBef>
                <a:spcPts val="0"/>
              </a:spcBef>
              <a:spcAft>
                <a:spcPts val="0"/>
              </a:spcAft>
              <a:buClr>
                <a:schemeClr val="dk1"/>
              </a:buClr>
              <a:buSzPts val="800"/>
              <a:buFont typeface="Arial"/>
              <a:buNone/>
            </a:pPr>
            <a:r>
              <a:rPr b="1" lang="en" sz="800">
                <a:latin typeface="Space Mono"/>
                <a:ea typeface="Space Mono"/>
                <a:cs typeface="Space Mono"/>
                <a:sym typeface="Space Mono"/>
              </a:rPr>
              <a:t>Executive </a:t>
            </a:r>
            <a:r>
              <a:rPr b="1" lang="en" sz="800">
                <a:latin typeface="Space Mono"/>
                <a:ea typeface="Space Mono"/>
                <a:cs typeface="Space Mono"/>
                <a:sym typeface="Space Mono"/>
              </a:rPr>
              <a:t>committee</a:t>
            </a:r>
            <a:endParaRPr sz="800">
              <a:latin typeface="Space Mono"/>
              <a:ea typeface="Space Mono"/>
              <a:cs typeface="Space Mono"/>
              <a:sym typeface="Space Mono"/>
            </a:endParaRPr>
          </a:p>
        </p:txBody>
      </p:sp>
      <p:pic>
        <p:nvPicPr>
          <p:cNvPr id="307" name="Google Shape;307;p47"/>
          <p:cNvPicPr preferRelativeResize="0"/>
          <p:nvPr/>
        </p:nvPicPr>
        <p:blipFill rotWithShape="1">
          <a:blip r:embed="rId9">
            <a:alphaModFix/>
          </a:blip>
          <a:srcRect b="0" l="13645" r="480" t="0"/>
          <a:stretch/>
        </p:blipFill>
        <p:spPr>
          <a:xfrm>
            <a:off x="6801900" y="2719538"/>
            <a:ext cx="1828800" cy="1826100"/>
          </a:xfrm>
          <a:prstGeom prst="ellipse">
            <a:avLst/>
          </a:prstGeom>
          <a:noFill/>
          <a:ln>
            <a:noFill/>
          </a:ln>
        </p:spPr>
      </p:pic>
      <p:sp>
        <p:nvSpPr>
          <p:cNvPr id="308" name="Google Shape;308;p47"/>
          <p:cNvSpPr/>
          <p:nvPr/>
        </p:nvSpPr>
        <p:spPr>
          <a:xfrm>
            <a:off x="6801900" y="4617875"/>
            <a:ext cx="2097300" cy="2445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chemeClr val="dk1"/>
              </a:buClr>
              <a:buSzPts val="800"/>
              <a:buFont typeface="Arial"/>
              <a:buNone/>
            </a:pPr>
            <a:r>
              <a:rPr b="1" lang="en" sz="800" u="sng">
                <a:solidFill>
                  <a:schemeClr val="hlink"/>
                </a:solidFill>
                <a:latin typeface="Space Mono"/>
                <a:ea typeface="Space Mono"/>
                <a:cs typeface="Space Mono"/>
                <a:sym typeface="Space Mono"/>
                <a:hlinkClick r:id="rId10"/>
              </a:rPr>
              <a:t>Vanessa Laubin</a:t>
            </a:r>
            <a:r>
              <a:rPr b="1" lang="en" sz="800">
                <a:latin typeface="Space Mono"/>
                <a:ea typeface="Space Mono"/>
                <a:cs typeface="Space Mono"/>
                <a:sym typeface="Space Mono"/>
              </a:rPr>
              <a:t> - Projections CC</a:t>
            </a:r>
            <a:endParaRPr b="1" sz="800">
              <a:latin typeface="Space Mono"/>
              <a:ea typeface="Space Mono"/>
              <a:cs typeface="Space Mono"/>
              <a:sym typeface="Space Mono"/>
            </a:endParaRPr>
          </a:p>
          <a:p>
            <a:pPr indent="0" lvl="0" marL="0" rtl="0" algn="ctr">
              <a:spcBef>
                <a:spcPts val="0"/>
              </a:spcBef>
              <a:spcAft>
                <a:spcPts val="0"/>
              </a:spcAft>
              <a:buClr>
                <a:schemeClr val="dk1"/>
              </a:buClr>
              <a:buSzPts val="800"/>
              <a:buFont typeface="Arial"/>
              <a:buNone/>
            </a:pPr>
            <a:r>
              <a:rPr b="1" lang="en" sz="800">
                <a:latin typeface="Space Mono"/>
                <a:ea typeface="Space Mono"/>
                <a:cs typeface="Space Mono"/>
                <a:sym typeface="Space Mono"/>
              </a:rPr>
              <a:t>Experte climat</a:t>
            </a:r>
            <a:endParaRPr b="1" sz="800">
              <a:latin typeface="Space Mono"/>
              <a:ea typeface="Space Mono"/>
              <a:cs typeface="Space Mono"/>
              <a:sym typeface="Space Mono"/>
            </a:endParaRPr>
          </a:p>
        </p:txBody>
      </p:sp>
      <p:sp>
        <p:nvSpPr>
          <p:cNvPr id="309" name="Google Shape;309;p47"/>
          <p:cNvSpPr/>
          <p:nvPr/>
        </p:nvSpPr>
        <p:spPr>
          <a:xfrm>
            <a:off x="1384650" y="332906"/>
            <a:ext cx="29985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lang="en" sz="800">
                <a:latin typeface="Space Mono"/>
                <a:ea typeface="Space Mono"/>
                <a:cs typeface="Space Mono"/>
                <a:sym typeface="Space Mono"/>
              </a:rPr>
              <a:t>Notre comité</a:t>
            </a:r>
            <a:endParaRPr sz="800">
              <a:latin typeface="Space Mono"/>
              <a:ea typeface="Space Mono"/>
              <a:cs typeface="Space Mono"/>
              <a:sym typeface="Space Mono"/>
            </a:endParaRPr>
          </a:p>
        </p:txBody>
      </p:sp>
      <p:sp>
        <p:nvSpPr>
          <p:cNvPr id="310" name="Google Shape;310;p47"/>
          <p:cNvSpPr/>
          <p:nvPr/>
        </p:nvSpPr>
        <p:spPr>
          <a:xfrm>
            <a:off x="1384650" y="746950"/>
            <a:ext cx="2627700" cy="12291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rgbClr val="FFFFFF"/>
              </a:buClr>
              <a:buSzPts val="3800"/>
              <a:buFont typeface="Montserrat"/>
              <a:buNone/>
            </a:pPr>
            <a:r>
              <a:rPr lang="en" sz="2400">
                <a:latin typeface="Source Sans Pro"/>
                <a:ea typeface="Source Sans Pro"/>
                <a:cs typeface="Source Sans Pro"/>
                <a:sym typeface="Source Sans Pro"/>
              </a:rPr>
              <a:t>Membres du comité de mission de Sweep</a:t>
            </a:r>
            <a:endParaRPr sz="1200">
              <a:latin typeface="Source Sans Pro"/>
              <a:ea typeface="Source Sans Pro"/>
              <a:cs typeface="Source Sans Pro"/>
              <a:sym typeface="Source Sans Pro"/>
            </a:endParaRPr>
          </a:p>
        </p:txBody>
      </p:sp>
      <p:pic>
        <p:nvPicPr>
          <p:cNvPr id="311" name="Google Shape;311;p47"/>
          <p:cNvPicPr preferRelativeResize="0"/>
          <p:nvPr/>
        </p:nvPicPr>
        <p:blipFill>
          <a:blip r:embed="rId11">
            <a:alphaModFix/>
          </a:blip>
          <a:stretch>
            <a:fillRect/>
          </a:stretch>
        </p:blipFill>
        <p:spPr>
          <a:xfrm>
            <a:off x="2240550" y="2711150"/>
            <a:ext cx="1828800" cy="1828800"/>
          </a:xfrm>
          <a:prstGeom prst="ellipse">
            <a:avLst/>
          </a:prstGeom>
          <a:noFill/>
          <a:ln>
            <a:noFill/>
          </a:ln>
        </p:spPr>
      </p:pic>
      <p:sp>
        <p:nvSpPr>
          <p:cNvPr id="312" name="Google Shape;312;p47"/>
          <p:cNvSpPr/>
          <p:nvPr/>
        </p:nvSpPr>
        <p:spPr>
          <a:xfrm>
            <a:off x="2178600" y="4644813"/>
            <a:ext cx="1952700" cy="2445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chemeClr val="dk1"/>
              </a:buClr>
              <a:buSzPts val="800"/>
              <a:buFont typeface="Arial"/>
              <a:buNone/>
            </a:pPr>
            <a:r>
              <a:rPr b="1" lang="en" sz="800" u="sng">
                <a:solidFill>
                  <a:schemeClr val="hlink"/>
                </a:solidFill>
                <a:latin typeface="Space Mono"/>
                <a:ea typeface="Space Mono"/>
                <a:cs typeface="Space Mono"/>
                <a:sym typeface="Space Mono"/>
                <a:hlinkClick r:id="rId12"/>
              </a:rPr>
              <a:t>Renaud Bettin</a:t>
            </a:r>
            <a:r>
              <a:rPr b="1" lang="en" sz="800">
                <a:latin typeface="Space Mono"/>
                <a:ea typeface="Space Mono"/>
                <a:cs typeface="Space Mono"/>
                <a:sym typeface="Space Mono"/>
              </a:rPr>
              <a:t> - Sweep</a:t>
            </a:r>
            <a:br>
              <a:rPr b="1" lang="en" sz="800">
                <a:latin typeface="Space Mono"/>
                <a:ea typeface="Space Mono"/>
                <a:cs typeface="Space Mono"/>
                <a:sym typeface="Space Mono"/>
              </a:rPr>
            </a:br>
            <a:r>
              <a:rPr b="1" lang="en" sz="800">
                <a:latin typeface="Space Mono"/>
                <a:ea typeface="Space Mono"/>
                <a:cs typeface="Space Mono"/>
                <a:sym typeface="Space Mono"/>
              </a:rPr>
              <a:t>Head of Climate Action</a:t>
            </a:r>
            <a:endParaRPr b="1" sz="800">
              <a:latin typeface="Space Mono"/>
              <a:ea typeface="Space Mono"/>
              <a:cs typeface="Space Mono"/>
              <a:sym typeface="Space Mono"/>
            </a:endParaRPr>
          </a:p>
          <a:p>
            <a:pPr indent="0" lvl="0" marL="0" rtl="0" algn="ctr">
              <a:spcBef>
                <a:spcPts val="0"/>
              </a:spcBef>
              <a:spcAft>
                <a:spcPts val="0"/>
              </a:spcAft>
              <a:buClr>
                <a:schemeClr val="dk1"/>
              </a:buClr>
              <a:buSzPts val="800"/>
              <a:buFont typeface="Arial"/>
              <a:buNone/>
            </a:pPr>
            <a:r>
              <a:t/>
            </a:r>
            <a:endParaRPr b="1" sz="800">
              <a:latin typeface="Space Mono"/>
              <a:ea typeface="Space Mono"/>
              <a:cs typeface="Space Mono"/>
              <a:sym typeface="Space Mon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6" name="Shape 316"/>
        <p:cNvGrpSpPr/>
        <p:nvPr/>
      </p:nvGrpSpPr>
      <p:grpSpPr>
        <a:xfrm>
          <a:off x="0" y="0"/>
          <a:ext cx="0" cy="0"/>
          <a:chOff x="0" y="0"/>
          <a:chExt cx="0" cy="0"/>
        </a:xfrm>
      </p:grpSpPr>
      <p:sp>
        <p:nvSpPr>
          <p:cNvPr id="317" name="Google Shape;317;p48"/>
          <p:cNvSpPr/>
          <p:nvPr/>
        </p:nvSpPr>
        <p:spPr>
          <a:xfrm>
            <a:off x="1384650" y="332906"/>
            <a:ext cx="29985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lang="en" sz="800">
                <a:latin typeface="Space Mono"/>
                <a:ea typeface="Space Mono"/>
                <a:cs typeface="Space Mono"/>
                <a:sym typeface="Space Mono"/>
              </a:rPr>
              <a:t>Notre comité</a:t>
            </a:r>
            <a:endParaRPr sz="800">
              <a:latin typeface="Space Mono"/>
              <a:ea typeface="Space Mono"/>
              <a:cs typeface="Space Mono"/>
              <a:sym typeface="Space Mono"/>
            </a:endParaRPr>
          </a:p>
        </p:txBody>
      </p:sp>
      <p:sp>
        <p:nvSpPr>
          <p:cNvPr id="318" name="Google Shape;318;p48"/>
          <p:cNvSpPr/>
          <p:nvPr/>
        </p:nvSpPr>
        <p:spPr>
          <a:xfrm>
            <a:off x="1384650" y="3441600"/>
            <a:ext cx="420600" cy="420600"/>
          </a:xfrm>
          <a:prstGeom prst="ellipse">
            <a:avLst/>
          </a:prstGeom>
          <a:solidFill>
            <a:srgbClr val="283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solidFill>
                <a:srgbClr val="283FFF"/>
              </a:solidFill>
            </a:endParaRPr>
          </a:p>
        </p:txBody>
      </p:sp>
      <p:sp>
        <p:nvSpPr>
          <p:cNvPr id="319" name="Google Shape;319;p48"/>
          <p:cNvSpPr txBox="1"/>
          <p:nvPr/>
        </p:nvSpPr>
        <p:spPr>
          <a:xfrm>
            <a:off x="1384650" y="3441600"/>
            <a:ext cx="420600" cy="4206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600">
                <a:latin typeface="Source Sans Pro"/>
                <a:ea typeface="Source Sans Pro"/>
                <a:cs typeface="Source Sans Pro"/>
                <a:sym typeface="Source Sans Pro"/>
              </a:rPr>
              <a:t>  🎉</a:t>
            </a:r>
            <a:endParaRPr b="1" sz="1600">
              <a:latin typeface="Source Sans Pro"/>
              <a:ea typeface="Source Sans Pro"/>
              <a:cs typeface="Source Sans Pro"/>
              <a:sym typeface="Source Sans Pro"/>
            </a:endParaRPr>
          </a:p>
        </p:txBody>
      </p:sp>
      <p:sp>
        <p:nvSpPr>
          <p:cNvPr id="320" name="Google Shape;320;p48"/>
          <p:cNvSpPr/>
          <p:nvPr/>
        </p:nvSpPr>
        <p:spPr>
          <a:xfrm>
            <a:off x="4257665" y="1478906"/>
            <a:ext cx="420600" cy="420600"/>
          </a:xfrm>
          <a:prstGeom prst="ellipse">
            <a:avLst/>
          </a:prstGeom>
          <a:solidFill>
            <a:srgbClr val="283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solidFill>
                <a:srgbClr val="283FFF"/>
              </a:solidFill>
            </a:endParaRPr>
          </a:p>
        </p:txBody>
      </p:sp>
      <p:sp>
        <p:nvSpPr>
          <p:cNvPr id="321" name="Google Shape;321;p48"/>
          <p:cNvSpPr txBox="1"/>
          <p:nvPr/>
        </p:nvSpPr>
        <p:spPr>
          <a:xfrm>
            <a:off x="4257665" y="1478906"/>
            <a:ext cx="420600" cy="4206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600">
                <a:latin typeface="Source Sans Pro"/>
                <a:ea typeface="Source Sans Pro"/>
                <a:cs typeface="Source Sans Pro"/>
                <a:sym typeface="Source Sans Pro"/>
              </a:rPr>
              <a:t>  🙌</a:t>
            </a:r>
            <a:endParaRPr b="1" sz="1600">
              <a:latin typeface="Source Sans Pro"/>
              <a:ea typeface="Source Sans Pro"/>
              <a:cs typeface="Source Sans Pro"/>
              <a:sym typeface="Source Sans Pro"/>
            </a:endParaRPr>
          </a:p>
        </p:txBody>
      </p:sp>
      <p:sp>
        <p:nvSpPr>
          <p:cNvPr id="322" name="Google Shape;322;p48"/>
          <p:cNvSpPr txBox="1"/>
          <p:nvPr/>
        </p:nvSpPr>
        <p:spPr>
          <a:xfrm>
            <a:off x="1384650" y="1951100"/>
            <a:ext cx="2301300" cy="1205100"/>
          </a:xfrm>
          <a:prstGeom prst="rect">
            <a:avLst/>
          </a:prstGeom>
          <a:noFill/>
          <a:ln>
            <a:noFill/>
          </a:ln>
        </p:spPr>
        <p:txBody>
          <a:bodyPr anchorCtr="0" anchor="t" bIns="68575" lIns="68575" spcFirstLastPara="1" rIns="68575" wrap="square" tIns="68575">
            <a:noAutofit/>
          </a:bodyPr>
          <a:lstStyle/>
          <a:p>
            <a:pPr indent="0" lvl="0" marL="0" marR="12700" rtl="0" algn="just">
              <a:lnSpc>
                <a:spcPct val="115000"/>
              </a:lnSpc>
              <a:spcBef>
                <a:spcPts val="0"/>
              </a:spcBef>
              <a:spcAft>
                <a:spcPts val="0"/>
              </a:spcAft>
              <a:buNone/>
            </a:pPr>
            <a:r>
              <a:rPr lang="en" sz="800">
                <a:solidFill>
                  <a:schemeClr val="dk1"/>
                </a:solidFill>
                <a:latin typeface="Source Sans Pro"/>
                <a:ea typeface="Source Sans Pro"/>
                <a:cs typeface="Source Sans Pro"/>
                <a:sym typeface="Source Sans Pro"/>
              </a:rPr>
              <a:t>1 - La </a:t>
            </a:r>
            <a:r>
              <a:rPr b="1" lang="en" sz="800">
                <a:solidFill>
                  <a:schemeClr val="dk1"/>
                </a:solidFill>
                <a:latin typeface="Source Sans Pro"/>
                <a:ea typeface="Source Sans Pro"/>
                <a:cs typeface="Source Sans Pro"/>
                <a:sym typeface="Source Sans Pro"/>
              </a:rPr>
              <a:t>première réunion</a:t>
            </a:r>
            <a:r>
              <a:rPr lang="en" sz="800">
                <a:solidFill>
                  <a:schemeClr val="dk1"/>
                </a:solidFill>
                <a:latin typeface="Source Sans Pro"/>
                <a:ea typeface="Source Sans Pro"/>
                <a:cs typeface="Source Sans Pro"/>
                <a:sym typeface="Source Sans Pro"/>
              </a:rPr>
              <a:t> du comité de mission, a eu lieu en visio en </a:t>
            </a:r>
            <a:r>
              <a:rPr b="1" lang="en" sz="800">
                <a:solidFill>
                  <a:schemeClr val="dk1"/>
                </a:solidFill>
                <a:latin typeface="Source Sans Pro"/>
                <a:ea typeface="Source Sans Pro"/>
                <a:cs typeface="Source Sans Pro"/>
                <a:sym typeface="Source Sans Pro"/>
              </a:rPr>
              <a:t>juillet 2021</a:t>
            </a:r>
            <a:r>
              <a:rPr lang="en" sz="800">
                <a:solidFill>
                  <a:schemeClr val="dk1"/>
                </a:solidFill>
                <a:latin typeface="Source Sans Pro"/>
                <a:ea typeface="Source Sans Pro"/>
                <a:cs typeface="Source Sans Pro"/>
                <a:sym typeface="Source Sans Pro"/>
              </a:rPr>
              <a:t>. Elle avait pour but de signer le procès verbal de décision de création du comité de mission. </a:t>
            </a:r>
            <a:endParaRPr sz="8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t/>
            </a:r>
            <a:endParaRPr sz="800">
              <a:solidFill>
                <a:schemeClr val="dk1"/>
              </a:solidFill>
              <a:latin typeface="Source Sans Pro"/>
              <a:ea typeface="Source Sans Pro"/>
              <a:cs typeface="Source Sans Pro"/>
              <a:sym typeface="Source Sans Pro"/>
            </a:endParaRPr>
          </a:p>
        </p:txBody>
      </p:sp>
      <p:sp>
        <p:nvSpPr>
          <p:cNvPr id="323" name="Google Shape;323;p48"/>
          <p:cNvSpPr/>
          <p:nvPr/>
        </p:nvSpPr>
        <p:spPr>
          <a:xfrm>
            <a:off x="1384650" y="1478906"/>
            <a:ext cx="420600" cy="420600"/>
          </a:xfrm>
          <a:prstGeom prst="ellipse">
            <a:avLst/>
          </a:prstGeom>
          <a:solidFill>
            <a:srgbClr val="283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solidFill>
                <a:srgbClr val="283FFF"/>
              </a:solidFill>
            </a:endParaRPr>
          </a:p>
        </p:txBody>
      </p:sp>
      <p:sp>
        <p:nvSpPr>
          <p:cNvPr id="324" name="Google Shape;324;p48"/>
          <p:cNvSpPr txBox="1"/>
          <p:nvPr/>
        </p:nvSpPr>
        <p:spPr>
          <a:xfrm>
            <a:off x="4257150" y="1951100"/>
            <a:ext cx="3075000" cy="1205100"/>
          </a:xfrm>
          <a:prstGeom prst="rect">
            <a:avLst/>
          </a:prstGeom>
          <a:noFill/>
          <a:ln>
            <a:noFill/>
          </a:ln>
        </p:spPr>
        <p:txBody>
          <a:bodyPr anchorCtr="0" anchor="t" bIns="68575" lIns="68575" spcFirstLastPara="1" rIns="68575" wrap="square" tIns="68575">
            <a:noAutofit/>
          </a:bodyPr>
          <a:lstStyle/>
          <a:p>
            <a:pPr indent="0" lvl="0" marL="0" marR="12700" rtl="0" algn="just">
              <a:lnSpc>
                <a:spcPct val="115000"/>
              </a:lnSpc>
              <a:spcBef>
                <a:spcPts val="0"/>
              </a:spcBef>
              <a:spcAft>
                <a:spcPts val="0"/>
              </a:spcAft>
              <a:buNone/>
            </a:pPr>
            <a:r>
              <a:rPr lang="en" sz="800">
                <a:solidFill>
                  <a:schemeClr val="dk1"/>
                </a:solidFill>
                <a:latin typeface="Source Sans Pro"/>
                <a:ea typeface="Source Sans Pro"/>
                <a:cs typeface="Source Sans Pro"/>
                <a:sym typeface="Source Sans Pro"/>
              </a:rPr>
              <a:t>2 - La</a:t>
            </a:r>
            <a:r>
              <a:rPr b="1" lang="en" sz="800">
                <a:solidFill>
                  <a:schemeClr val="dk1"/>
                </a:solidFill>
                <a:latin typeface="Source Sans Pro"/>
                <a:ea typeface="Source Sans Pro"/>
                <a:cs typeface="Source Sans Pro"/>
                <a:sym typeface="Source Sans Pro"/>
              </a:rPr>
              <a:t> réunion de lancement </a:t>
            </a:r>
            <a:r>
              <a:rPr lang="en" sz="800">
                <a:solidFill>
                  <a:schemeClr val="dk1"/>
                </a:solidFill>
                <a:latin typeface="Source Sans Pro"/>
                <a:ea typeface="Source Sans Pro"/>
                <a:cs typeface="Source Sans Pro"/>
                <a:sym typeface="Source Sans Pro"/>
              </a:rPr>
              <a:t>du comité de mission a eu lieu le</a:t>
            </a:r>
            <a:r>
              <a:rPr b="1" lang="en" sz="800">
                <a:solidFill>
                  <a:schemeClr val="dk1"/>
                </a:solidFill>
                <a:latin typeface="Source Sans Pro"/>
                <a:ea typeface="Source Sans Pro"/>
                <a:cs typeface="Source Sans Pro"/>
                <a:sym typeface="Source Sans Pro"/>
              </a:rPr>
              <a:t> 13 décembre 2021 en visio</a:t>
            </a:r>
            <a:r>
              <a:rPr lang="en" sz="800">
                <a:solidFill>
                  <a:schemeClr val="dk1"/>
                </a:solidFill>
                <a:latin typeface="Source Sans Pro"/>
                <a:ea typeface="Source Sans Pro"/>
                <a:cs typeface="Source Sans Pro"/>
                <a:sym typeface="Source Sans Pro"/>
              </a:rPr>
              <a:t>. Son but principal était de soumettre les indicateurs de performance aux membres du comité pour qu’ils les challengent et valident. Cela avait également comme intérêt de permettre aux membres de se rencontrer, de se présenter et de découvrir les améliorations de la plateforme à travers une démonstration.  </a:t>
            </a:r>
            <a:endParaRPr sz="800">
              <a:solidFill>
                <a:schemeClr val="dk1"/>
              </a:solidFill>
              <a:latin typeface="Source Sans Pro"/>
              <a:ea typeface="Source Sans Pro"/>
              <a:cs typeface="Source Sans Pro"/>
              <a:sym typeface="Source Sans Pro"/>
            </a:endParaRPr>
          </a:p>
        </p:txBody>
      </p:sp>
      <p:sp>
        <p:nvSpPr>
          <p:cNvPr id="325" name="Google Shape;325;p48"/>
          <p:cNvSpPr txBox="1"/>
          <p:nvPr/>
        </p:nvSpPr>
        <p:spPr>
          <a:xfrm>
            <a:off x="4352525" y="3950750"/>
            <a:ext cx="2949000" cy="1001700"/>
          </a:xfrm>
          <a:prstGeom prst="rect">
            <a:avLst/>
          </a:prstGeom>
          <a:noFill/>
          <a:ln>
            <a:noFill/>
          </a:ln>
        </p:spPr>
        <p:txBody>
          <a:bodyPr anchorCtr="0" anchor="t" bIns="68575" lIns="68575" spcFirstLastPara="1" rIns="68575" wrap="square" tIns="68575">
            <a:noAutofit/>
          </a:bodyPr>
          <a:lstStyle/>
          <a:p>
            <a:pPr indent="0" lvl="0" marL="0" marR="12700" rtl="0" algn="just">
              <a:lnSpc>
                <a:spcPct val="115000"/>
              </a:lnSpc>
              <a:spcBef>
                <a:spcPts val="0"/>
              </a:spcBef>
              <a:spcAft>
                <a:spcPts val="0"/>
              </a:spcAft>
              <a:buNone/>
            </a:pPr>
            <a:r>
              <a:rPr lang="en" sz="800">
                <a:solidFill>
                  <a:schemeClr val="dk1"/>
                </a:solidFill>
                <a:latin typeface="Source Sans Pro"/>
                <a:ea typeface="Source Sans Pro"/>
                <a:cs typeface="Source Sans Pro"/>
                <a:sym typeface="Source Sans Pro"/>
              </a:rPr>
              <a:t>3 - Cette réunion de lancement a été suivie de </a:t>
            </a:r>
            <a:r>
              <a:rPr b="1" lang="en" sz="800">
                <a:solidFill>
                  <a:schemeClr val="dk1"/>
                </a:solidFill>
                <a:latin typeface="Source Sans Pro"/>
                <a:ea typeface="Source Sans Pro"/>
                <a:cs typeface="Source Sans Pro"/>
                <a:sym typeface="Source Sans Pro"/>
              </a:rPr>
              <a:t>plusieurs échanges </a:t>
            </a:r>
            <a:r>
              <a:rPr lang="en" sz="800">
                <a:solidFill>
                  <a:schemeClr val="dk1"/>
                </a:solidFill>
                <a:latin typeface="Source Sans Pro"/>
                <a:ea typeface="Source Sans Pro"/>
                <a:cs typeface="Source Sans Pro"/>
                <a:sym typeface="Source Sans Pro"/>
              </a:rPr>
              <a:t>pour</a:t>
            </a:r>
            <a:r>
              <a:rPr b="1" lang="en" sz="800">
                <a:solidFill>
                  <a:schemeClr val="dk1"/>
                </a:solidFill>
                <a:latin typeface="Source Sans Pro"/>
                <a:ea typeface="Source Sans Pro"/>
                <a:cs typeface="Source Sans Pro"/>
                <a:sym typeface="Source Sans Pro"/>
              </a:rPr>
              <a:t> préciser les indicateurs, les améliorer</a:t>
            </a:r>
            <a:r>
              <a:rPr lang="en" sz="800">
                <a:solidFill>
                  <a:schemeClr val="dk1"/>
                </a:solidFill>
                <a:latin typeface="Source Sans Pro"/>
                <a:ea typeface="Source Sans Pro"/>
                <a:cs typeface="Source Sans Pro"/>
                <a:sym typeface="Source Sans Pro"/>
              </a:rPr>
              <a:t> et </a:t>
            </a:r>
            <a:r>
              <a:rPr lang="en" sz="750">
                <a:solidFill>
                  <a:schemeClr val="dk1"/>
                </a:solidFill>
                <a:highlight>
                  <a:srgbClr val="FFFFFF"/>
                </a:highlight>
                <a:latin typeface="Roboto"/>
                <a:ea typeface="Roboto"/>
                <a:cs typeface="Roboto"/>
                <a:sym typeface="Roboto"/>
              </a:rPr>
              <a:t>se prononcer sur la capacité d'exécution des objectifs de la mission par SWEEP</a:t>
            </a:r>
            <a:r>
              <a:rPr lang="en" sz="800">
                <a:solidFill>
                  <a:schemeClr val="dk1"/>
                </a:solidFill>
                <a:latin typeface="Source Sans Pro"/>
                <a:ea typeface="Source Sans Pro"/>
                <a:cs typeface="Source Sans Pro"/>
                <a:sym typeface="Source Sans Pro"/>
              </a:rPr>
              <a:t>. Ces échanges ont continué par emails datés et signés, par chacun des membres. </a:t>
            </a:r>
            <a:endParaRPr sz="8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t/>
            </a:r>
            <a:endParaRPr sz="800">
              <a:solidFill>
                <a:schemeClr val="dk1"/>
              </a:solidFill>
              <a:latin typeface="Source Sans Pro"/>
              <a:ea typeface="Source Sans Pro"/>
              <a:cs typeface="Source Sans Pro"/>
              <a:sym typeface="Source Sans Pro"/>
            </a:endParaRPr>
          </a:p>
        </p:txBody>
      </p:sp>
      <p:cxnSp>
        <p:nvCxnSpPr>
          <p:cNvPr id="326" name="Google Shape;326;p48"/>
          <p:cNvCxnSpPr/>
          <p:nvPr/>
        </p:nvCxnSpPr>
        <p:spPr>
          <a:xfrm>
            <a:off x="2102513" y="1666369"/>
            <a:ext cx="1838400" cy="0"/>
          </a:xfrm>
          <a:prstGeom prst="straightConnector1">
            <a:avLst/>
          </a:prstGeom>
          <a:noFill/>
          <a:ln cap="flat" cmpd="sng" w="9525">
            <a:solidFill>
              <a:schemeClr val="dk2"/>
            </a:solidFill>
            <a:prstDash val="solid"/>
            <a:round/>
            <a:headEnd len="med" w="med" type="none"/>
            <a:tailEnd len="med" w="med" type="triangle"/>
          </a:ln>
        </p:spPr>
      </p:cxnSp>
      <p:sp>
        <p:nvSpPr>
          <p:cNvPr id="327" name="Google Shape;327;p48"/>
          <p:cNvSpPr txBox="1"/>
          <p:nvPr/>
        </p:nvSpPr>
        <p:spPr>
          <a:xfrm>
            <a:off x="1384650" y="1478906"/>
            <a:ext cx="420600" cy="4206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600">
                <a:latin typeface="Source Sans Pro"/>
                <a:ea typeface="Source Sans Pro"/>
                <a:cs typeface="Source Sans Pro"/>
                <a:sym typeface="Source Sans Pro"/>
              </a:rPr>
              <a:t>  ✏️</a:t>
            </a:r>
            <a:endParaRPr b="1" sz="1600">
              <a:latin typeface="Source Sans Pro"/>
              <a:ea typeface="Source Sans Pro"/>
              <a:cs typeface="Source Sans Pro"/>
              <a:sym typeface="Source Sans Pro"/>
            </a:endParaRPr>
          </a:p>
        </p:txBody>
      </p:sp>
      <p:cxnSp>
        <p:nvCxnSpPr>
          <p:cNvPr id="328" name="Google Shape;328;p48"/>
          <p:cNvCxnSpPr/>
          <p:nvPr/>
        </p:nvCxnSpPr>
        <p:spPr>
          <a:xfrm>
            <a:off x="4783250" y="1666375"/>
            <a:ext cx="2567700" cy="10500"/>
          </a:xfrm>
          <a:prstGeom prst="straightConnector1">
            <a:avLst/>
          </a:prstGeom>
          <a:noFill/>
          <a:ln cap="flat" cmpd="sng" w="9525">
            <a:solidFill>
              <a:schemeClr val="dk2"/>
            </a:solidFill>
            <a:prstDash val="solid"/>
            <a:round/>
            <a:headEnd len="med" w="med" type="none"/>
            <a:tailEnd len="med" w="med" type="none"/>
          </a:ln>
        </p:spPr>
      </p:cxnSp>
      <p:cxnSp>
        <p:nvCxnSpPr>
          <p:cNvPr id="329" name="Google Shape;329;p48"/>
          <p:cNvCxnSpPr/>
          <p:nvPr/>
        </p:nvCxnSpPr>
        <p:spPr>
          <a:xfrm>
            <a:off x="7350900" y="1676775"/>
            <a:ext cx="3900" cy="1974600"/>
          </a:xfrm>
          <a:prstGeom prst="straightConnector1">
            <a:avLst/>
          </a:prstGeom>
          <a:noFill/>
          <a:ln cap="flat" cmpd="sng" w="9525">
            <a:solidFill>
              <a:schemeClr val="dk2"/>
            </a:solidFill>
            <a:prstDash val="solid"/>
            <a:round/>
            <a:headEnd len="med" w="med" type="none"/>
            <a:tailEnd len="med" w="med" type="none"/>
          </a:ln>
        </p:spPr>
      </p:cxnSp>
      <p:cxnSp>
        <p:nvCxnSpPr>
          <p:cNvPr id="330" name="Google Shape;330;p48"/>
          <p:cNvCxnSpPr/>
          <p:nvPr/>
        </p:nvCxnSpPr>
        <p:spPr>
          <a:xfrm flipH="1" rot="10800000">
            <a:off x="5016150" y="3643475"/>
            <a:ext cx="2349000" cy="7200"/>
          </a:xfrm>
          <a:prstGeom prst="straightConnector1">
            <a:avLst/>
          </a:prstGeom>
          <a:noFill/>
          <a:ln cap="flat" cmpd="sng" w="9525">
            <a:solidFill>
              <a:schemeClr val="dk2"/>
            </a:solidFill>
            <a:prstDash val="solid"/>
            <a:round/>
            <a:headEnd len="med" w="med" type="triangle"/>
            <a:tailEnd len="med" w="med" type="none"/>
          </a:ln>
        </p:spPr>
      </p:cxnSp>
      <p:sp>
        <p:nvSpPr>
          <p:cNvPr id="331" name="Google Shape;331;p48"/>
          <p:cNvSpPr/>
          <p:nvPr/>
        </p:nvSpPr>
        <p:spPr>
          <a:xfrm>
            <a:off x="4361688" y="3441600"/>
            <a:ext cx="420600" cy="420600"/>
          </a:xfrm>
          <a:prstGeom prst="ellipse">
            <a:avLst/>
          </a:prstGeom>
          <a:solidFill>
            <a:srgbClr val="283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solidFill>
                <a:srgbClr val="283FFF"/>
              </a:solidFill>
            </a:endParaRPr>
          </a:p>
        </p:txBody>
      </p:sp>
      <p:sp>
        <p:nvSpPr>
          <p:cNvPr id="332" name="Google Shape;332;p48"/>
          <p:cNvSpPr txBox="1"/>
          <p:nvPr/>
        </p:nvSpPr>
        <p:spPr>
          <a:xfrm>
            <a:off x="4361688" y="3437400"/>
            <a:ext cx="420600" cy="4206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600">
                <a:latin typeface="Source Sans Pro"/>
                <a:ea typeface="Source Sans Pro"/>
                <a:cs typeface="Source Sans Pro"/>
                <a:sym typeface="Source Sans Pro"/>
              </a:rPr>
              <a:t>  🔎</a:t>
            </a:r>
            <a:endParaRPr b="1" sz="1600">
              <a:latin typeface="Source Sans Pro"/>
              <a:ea typeface="Source Sans Pro"/>
              <a:cs typeface="Source Sans Pro"/>
              <a:sym typeface="Source Sans Pro"/>
            </a:endParaRPr>
          </a:p>
        </p:txBody>
      </p:sp>
      <p:cxnSp>
        <p:nvCxnSpPr>
          <p:cNvPr id="333" name="Google Shape;333;p48"/>
          <p:cNvCxnSpPr/>
          <p:nvPr/>
        </p:nvCxnSpPr>
        <p:spPr>
          <a:xfrm flipH="1" rot="10800000">
            <a:off x="2096175" y="3643500"/>
            <a:ext cx="1915200" cy="8400"/>
          </a:xfrm>
          <a:prstGeom prst="straightConnector1">
            <a:avLst/>
          </a:prstGeom>
          <a:noFill/>
          <a:ln cap="flat" cmpd="sng" w="9525">
            <a:solidFill>
              <a:schemeClr val="dk2"/>
            </a:solidFill>
            <a:prstDash val="solid"/>
            <a:round/>
            <a:headEnd len="med" w="med" type="triangle"/>
            <a:tailEnd len="med" w="med" type="none"/>
          </a:ln>
        </p:spPr>
      </p:cxnSp>
      <p:sp>
        <p:nvSpPr>
          <p:cNvPr id="334" name="Google Shape;334;p48"/>
          <p:cNvSpPr txBox="1"/>
          <p:nvPr/>
        </p:nvSpPr>
        <p:spPr>
          <a:xfrm>
            <a:off x="1384650" y="3950750"/>
            <a:ext cx="2301300" cy="1001700"/>
          </a:xfrm>
          <a:prstGeom prst="rect">
            <a:avLst/>
          </a:prstGeom>
          <a:noFill/>
          <a:ln>
            <a:noFill/>
          </a:ln>
        </p:spPr>
        <p:txBody>
          <a:bodyPr anchorCtr="0" anchor="t" bIns="68575" lIns="68575" spcFirstLastPara="1" rIns="68575" wrap="square" tIns="68575">
            <a:noAutofit/>
          </a:bodyPr>
          <a:lstStyle/>
          <a:p>
            <a:pPr indent="0" lvl="0" marL="0" marR="12700" rtl="0" algn="just">
              <a:lnSpc>
                <a:spcPct val="115000"/>
              </a:lnSpc>
              <a:spcBef>
                <a:spcPts val="0"/>
              </a:spcBef>
              <a:spcAft>
                <a:spcPts val="0"/>
              </a:spcAft>
              <a:buNone/>
            </a:pPr>
            <a:r>
              <a:rPr lang="en" sz="800">
                <a:solidFill>
                  <a:schemeClr val="dk1"/>
                </a:solidFill>
                <a:latin typeface="Source Sans Pro"/>
                <a:ea typeface="Source Sans Pro"/>
                <a:cs typeface="Source Sans Pro"/>
                <a:sym typeface="Source Sans Pro"/>
              </a:rPr>
              <a:t>4 - Enfin, l</a:t>
            </a:r>
            <a:r>
              <a:rPr lang="en" sz="800">
                <a:solidFill>
                  <a:schemeClr val="dk1"/>
                </a:solidFill>
                <a:latin typeface="Source Sans Pro"/>
                <a:ea typeface="Source Sans Pro"/>
                <a:cs typeface="Source Sans Pro"/>
                <a:sym typeface="Source Sans Pro"/>
              </a:rPr>
              <a:t>a r</a:t>
            </a:r>
            <a:r>
              <a:rPr b="1" lang="en" sz="800">
                <a:solidFill>
                  <a:schemeClr val="dk1"/>
                </a:solidFill>
                <a:latin typeface="Source Sans Pro"/>
                <a:ea typeface="Source Sans Pro"/>
                <a:cs typeface="Source Sans Pro"/>
                <a:sym typeface="Source Sans Pro"/>
              </a:rPr>
              <a:t>éunion entre le comité de mission et l’OTI</a:t>
            </a:r>
            <a:r>
              <a:rPr b="1" lang="en" sz="800">
                <a:solidFill>
                  <a:schemeClr val="dk1"/>
                </a:solidFill>
                <a:latin typeface="Source Sans Pro"/>
                <a:ea typeface="Source Sans Pro"/>
                <a:cs typeface="Source Sans Pro"/>
                <a:sym typeface="Source Sans Pro"/>
              </a:rPr>
              <a:t> </a:t>
            </a:r>
            <a:r>
              <a:rPr lang="en" sz="800">
                <a:solidFill>
                  <a:schemeClr val="dk1"/>
                </a:solidFill>
                <a:latin typeface="Source Sans Pro"/>
                <a:ea typeface="Source Sans Pro"/>
                <a:cs typeface="Source Sans Pro"/>
                <a:sym typeface="Source Sans Pro"/>
              </a:rPr>
              <a:t>aura lieu en avril 2021. C'est Renaud Bettin qui représentera le positionnement du comité de mission auprès de l’OTI après validation du rapport de mission par le comité de mission. </a:t>
            </a:r>
            <a:endParaRPr sz="800">
              <a:solidFill>
                <a:schemeClr val="dk1"/>
              </a:solidFill>
              <a:latin typeface="Source Sans Pro"/>
              <a:ea typeface="Source Sans Pro"/>
              <a:cs typeface="Source Sans Pro"/>
              <a:sym typeface="Source Sans Pro"/>
            </a:endParaRPr>
          </a:p>
          <a:p>
            <a:pPr indent="0" lvl="0" marL="0" marR="12700" rtl="0" algn="just">
              <a:lnSpc>
                <a:spcPct val="115000"/>
              </a:lnSpc>
              <a:spcBef>
                <a:spcPts val="0"/>
              </a:spcBef>
              <a:spcAft>
                <a:spcPts val="0"/>
              </a:spcAft>
              <a:buNone/>
            </a:pPr>
            <a:r>
              <a:t/>
            </a:r>
            <a:endParaRPr sz="8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t/>
            </a:r>
            <a:endParaRPr sz="800">
              <a:solidFill>
                <a:schemeClr val="dk1"/>
              </a:solidFill>
              <a:latin typeface="Source Sans Pro"/>
              <a:ea typeface="Source Sans Pro"/>
              <a:cs typeface="Source Sans Pro"/>
              <a:sym typeface="Source Sans Pro"/>
            </a:endParaRPr>
          </a:p>
        </p:txBody>
      </p:sp>
      <p:sp>
        <p:nvSpPr>
          <p:cNvPr id="335" name="Google Shape;335;p48"/>
          <p:cNvSpPr/>
          <p:nvPr/>
        </p:nvSpPr>
        <p:spPr>
          <a:xfrm>
            <a:off x="1384650" y="746950"/>
            <a:ext cx="7000800" cy="5430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rgbClr val="FFFFFF"/>
              </a:buClr>
              <a:buSzPts val="3800"/>
              <a:buFont typeface="Montserrat"/>
              <a:buNone/>
            </a:pPr>
            <a:r>
              <a:rPr lang="en" sz="2400">
                <a:latin typeface="Source Sans Pro"/>
                <a:ea typeface="Source Sans Pro"/>
                <a:cs typeface="Source Sans Pro"/>
                <a:sym typeface="Source Sans Pro"/>
              </a:rPr>
              <a:t>Réunions et échanges avec le comité de mission</a:t>
            </a:r>
            <a:endParaRPr sz="2400">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D88F"/>
        </a:solidFill>
      </p:bgPr>
    </p:bg>
    <p:spTree>
      <p:nvGrpSpPr>
        <p:cNvPr id="339" name="Shape 339"/>
        <p:cNvGrpSpPr/>
        <p:nvPr/>
      </p:nvGrpSpPr>
      <p:grpSpPr>
        <a:xfrm>
          <a:off x="0" y="0"/>
          <a:ext cx="0" cy="0"/>
          <a:chOff x="0" y="0"/>
          <a:chExt cx="0" cy="0"/>
        </a:xfrm>
      </p:grpSpPr>
      <p:sp>
        <p:nvSpPr>
          <p:cNvPr id="340" name="Google Shape;340;p49"/>
          <p:cNvSpPr/>
          <p:nvPr/>
        </p:nvSpPr>
        <p:spPr>
          <a:xfrm>
            <a:off x="1384650" y="332906"/>
            <a:ext cx="29985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t/>
            </a:r>
            <a:endParaRPr sz="800">
              <a:latin typeface="Space Mono"/>
              <a:ea typeface="Space Mono"/>
              <a:cs typeface="Space Mono"/>
              <a:sym typeface="Space Mono"/>
            </a:endParaRPr>
          </a:p>
        </p:txBody>
      </p:sp>
      <p:sp>
        <p:nvSpPr>
          <p:cNvPr id="341" name="Google Shape;341;p49"/>
          <p:cNvSpPr/>
          <p:nvPr/>
        </p:nvSpPr>
        <p:spPr>
          <a:xfrm>
            <a:off x="1384650" y="746950"/>
            <a:ext cx="7000800" cy="5430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rgbClr val="FFFFFF"/>
              </a:buClr>
              <a:buSzPts val="3800"/>
              <a:buFont typeface="Montserrat"/>
              <a:buNone/>
            </a:pPr>
            <a:r>
              <a:rPr lang="en" sz="2400">
                <a:latin typeface="Source Sans Pro"/>
                <a:ea typeface="Source Sans Pro"/>
                <a:cs typeface="Source Sans Pro"/>
                <a:sym typeface="Source Sans Pro"/>
              </a:rPr>
              <a:t>Mot du président</a:t>
            </a:r>
            <a:endParaRPr sz="2400">
              <a:latin typeface="Source Sans Pro"/>
              <a:ea typeface="Source Sans Pro"/>
              <a:cs typeface="Source Sans Pro"/>
              <a:sym typeface="Source Sans Pro"/>
            </a:endParaRPr>
          </a:p>
        </p:txBody>
      </p:sp>
      <p:sp>
        <p:nvSpPr>
          <p:cNvPr id="342" name="Google Shape;342;p49"/>
          <p:cNvSpPr/>
          <p:nvPr/>
        </p:nvSpPr>
        <p:spPr>
          <a:xfrm>
            <a:off x="1384650" y="332906"/>
            <a:ext cx="29985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lang="en" sz="800">
                <a:latin typeface="Space Mono"/>
                <a:ea typeface="Space Mono"/>
                <a:cs typeface="Space Mono"/>
                <a:sym typeface="Space Mono"/>
              </a:rPr>
              <a:t>Notre comité</a:t>
            </a:r>
            <a:endParaRPr sz="800">
              <a:latin typeface="Space Mono"/>
              <a:ea typeface="Space Mono"/>
              <a:cs typeface="Space Mono"/>
              <a:sym typeface="Space Mono"/>
            </a:endParaRPr>
          </a:p>
        </p:txBody>
      </p:sp>
      <p:sp>
        <p:nvSpPr>
          <p:cNvPr id="343" name="Google Shape;343;p49"/>
          <p:cNvSpPr/>
          <p:nvPr/>
        </p:nvSpPr>
        <p:spPr>
          <a:xfrm>
            <a:off x="1384650" y="1235450"/>
            <a:ext cx="7092300" cy="27123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1200"/>
              </a:spcBef>
              <a:spcAft>
                <a:spcPts val="0"/>
              </a:spcAft>
              <a:buClr>
                <a:schemeClr val="dk1"/>
              </a:buClr>
              <a:buSzPts val="1100"/>
              <a:buFont typeface="Arial"/>
              <a:buNone/>
            </a:pPr>
            <a:r>
              <a:rPr lang="en" sz="1100">
                <a:solidFill>
                  <a:schemeClr val="dk1"/>
                </a:solidFill>
                <a:latin typeface="Source Sans Pro"/>
                <a:ea typeface="Source Sans Pro"/>
                <a:cs typeface="Source Sans Pro"/>
                <a:sym typeface="Source Sans Pro"/>
              </a:rPr>
              <a:t>Dans le cadre de nos métiers respectifs, nos engagements concernant notre responsabilité sociétale et environnementale sont convergents. C’est pourquoi, lorsque Sweep nous a demandé de faire partie de son comité de mission, nous l’avons accepté. Nous partageons cette exigence de transparence des actions et engagements de l’entreprise.</a:t>
            </a:r>
            <a:endParaRPr sz="1100">
              <a:solidFill>
                <a:schemeClr val="dk1"/>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n" sz="1100">
                <a:solidFill>
                  <a:schemeClr val="dk1"/>
                </a:solidFill>
                <a:latin typeface="Source Sans Pro"/>
                <a:ea typeface="Source Sans Pro"/>
                <a:cs typeface="Source Sans Pro"/>
                <a:sym typeface="Source Sans Pro"/>
              </a:rPr>
              <a:t>Sweep a fait le choix d’inscrire sa mission dans ses statuts dès sa création, une maniè</a:t>
            </a:r>
            <a:r>
              <a:rPr lang="en" sz="1100">
                <a:solidFill>
                  <a:schemeClr val="dk1"/>
                </a:solidFill>
                <a:latin typeface="Source Sans Pro"/>
                <a:ea typeface="Source Sans Pro"/>
                <a:cs typeface="Source Sans Pro"/>
                <a:sym typeface="Source Sans Pro"/>
              </a:rPr>
              <a:t>re de se protéger des changements de cap malgré sa forte croissance. Nous valorisons également cela dans nos discussions au sein du comité.</a:t>
            </a:r>
            <a:endParaRPr sz="1100">
              <a:solidFill>
                <a:schemeClr val="dk1"/>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n" sz="1100">
                <a:solidFill>
                  <a:schemeClr val="dk1"/>
                </a:solidFill>
                <a:latin typeface="Source Sans Pro"/>
                <a:ea typeface="Source Sans Pro"/>
                <a:cs typeface="Source Sans Pro"/>
                <a:sym typeface="Source Sans Pro"/>
              </a:rPr>
              <a:t>Nous avons également conscience que la démarche peut-être ambitieuse, tout en restant humble au regard de l’ampleur de l’urgence climatique. Le comité de mission saura challenger les objectifs de l’équipe Sweep pour qu’elle s’assure d’être toujours en phase avec sa raison d’être. A date, nous avons confiance en la capacité de Sweep à respecter ses objectifs de mission. </a:t>
            </a:r>
            <a:endParaRPr sz="1100">
              <a:solidFill>
                <a:schemeClr val="dk1"/>
              </a:solidFill>
              <a:latin typeface="Source Sans Pro"/>
              <a:ea typeface="Source Sans Pro"/>
              <a:cs typeface="Source Sans Pro"/>
              <a:sym typeface="Source Sans Pro"/>
            </a:endParaRPr>
          </a:p>
          <a:p>
            <a:pPr indent="0" lvl="0" marL="0" rtl="0" algn="l">
              <a:lnSpc>
                <a:spcPct val="115000"/>
              </a:lnSpc>
              <a:spcBef>
                <a:spcPts val="1200"/>
              </a:spcBef>
              <a:spcAft>
                <a:spcPts val="0"/>
              </a:spcAft>
              <a:buNone/>
            </a:pPr>
            <a:r>
              <a:rPr lang="en" sz="1100">
                <a:solidFill>
                  <a:schemeClr val="dk1"/>
                </a:solidFill>
                <a:latin typeface="Source Sans Pro"/>
                <a:ea typeface="Source Sans Pro"/>
                <a:cs typeface="Source Sans Pro"/>
                <a:sym typeface="Source Sans Pro"/>
              </a:rPr>
              <a:t>L’exemple de sa participation au Climate Act en fait partie. </a:t>
            </a:r>
            <a:endParaRPr sz="1100">
              <a:solidFill>
                <a:schemeClr val="dk1"/>
              </a:solidFill>
              <a:latin typeface="Source Sans Pro"/>
              <a:ea typeface="Source Sans Pro"/>
              <a:cs typeface="Source Sans Pro"/>
              <a:sym typeface="Source Sans Pro"/>
            </a:endParaRPr>
          </a:p>
          <a:p>
            <a:pPr indent="0" lvl="0" marL="0" rtl="0" algn="l">
              <a:lnSpc>
                <a:spcPct val="115000"/>
              </a:lnSpc>
              <a:spcBef>
                <a:spcPts val="1200"/>
              </a:spcBef>
              <a:spcAft>
                <a:spcPts val="1200"/>
              </a:spcAft>
              <a:buNone/>
            </a:pPr>
            <a:r>
              <a:rPr lang="en" sz="1100">
                <a:solidFill>
                  <a:schemeClr val="dk1"/>
                </a:solidFill>
                <a:latin typeface="Source Sans Pro"/>
                <a:ea typeface="Source Sans Pro"/>
                <a:cs typeface="Source Sans Pro"/>
                <a:sym typeface="Source Sans Pro"/>
              </a:rPr>
              <a:t>Les objectifs de 2023 seront observés de près par le comité de mission. </a:t>
            </a:r>
            <a:endParaRPr b="1" sz="1100">
              <a:solidFill>
                <a:schemeClr val="dk1"/>
              </a:solidFill>
              <a:latin typeface="Source Sans Pro"/>
              <a:ea typeface="Source Sans Pro"/>
              <a:cs typeface="Source Sans Pro"/>
              <a:sym typeface="Source Sans Pro"/>
            </a:endParaRPr>
          </a:p>
        </p:txBody>
      </p:sp>
      <p:pic>
        <p:nvPicPr>
          <p:cNvPr id="344" name="Google Shape;344;p49"/>
          <p:cNvPicPr preferRelativeResize="0"/>
          <p:nvPr/>
        </p:nvPicPr>
        <p:blipFill rotWithShape="1">
          <a:blip r:embed="rId3">
            <a:alphaModFix/>
          </a:blip>
          <a:srcRect b="0" l="0" r="3679" t="0"/>
          <a:stretch/>
        </p:blipFill>
        <p:spPr>
          <a:xfrm>
            <a:off x="5876325" y="4219967"/>
            <a:ext cx="672300" cy="671400"/>
          </a:xfrm>
          <a:prstGeom prst="ellipse">
            <a:avLst/>
          </a:prstGeom>
          <a:noFill/>
          <a:ln>
            <a:noFill/>
          </a:ln>
        </p:spPr>
      </p:pic>
      <p:sp>
        <p:nvSpPr>
          <p:cNvPr id="345" name="Google Shape;345;p49"/>
          <p:cNvSpPr/>
          <p:nvPr/>
        </p:nvSpPr>
        <p:spPr>
          <a:xfrm>
            <a:off x="6605350" y="4493900"/>
            <a:ext cx="21633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sz="800" u="sng">
                <a:solidFill>
                  <a:schemeClr val="hlink"/>
                </a:solidFill>
                <a:latin typeface="Space Mono"/>
                <a:ea typeface="Space Mono"/>
                <a:cs typeface="Space Mono"/>
                <a:sym typeface="Space Mono"/>
                <a:hlinkClick r:id="rId4"/>
              </a:rPr>
              <a:t>Nicolas Reboud</a:t>
            </a:r>
            <a:r>
              <a:rPr b="1" lang="en" sz="800">
                <a:latin typeface="Space Mono"/>
                <a:ea typeface="Space Mono"/>
                <a:cs typeface="Space Mono"/>
                <a:sym typeface="Space Mono"/>
              </a:rPr>
              <a:t> - Avril 2022 </a:t>
            </a:r>
            <a:endParaRPr b="1" sz="800">
              <a:latin typeface="Space Mono"/>
              <a:ea typeface="Space Mono"/>
              <a:cs typeface="Space Mono"/>
              <a:sym typeface="Space Mono"/>
            </a:endParaRPr>
          </a:p>
          <a:p>
            <a:pPr indent="0" lvl="0" marL="0" rtl="0" algn="l">
              <a:spcBef>
                <a:spcPts val="0"/>
              </a:spcBef>
              <a:spcAft>
                <a:spcPts val="0"/>
              </a:spcAft>
              <a:buClr>
                <a:schemeClr val="dk1"/>
              </a:buClr>
              <a:buSzPts val="800"/>
              <a:buFont typeface="Arial"/>
              <a:buNone/>
            </a:pPr>
            <a:r>
              <a:rPr b="1" lang="en" sz="800">
                <a:latin typeface="Space Mono"/>
                <a:ea typeface="Space Mono"/>
                <a:cs typeface="Space Mono"/>
                <a:sym typeface="Space Mono"/>
              </a:rPr>
              <a:t>Cofondateur et CEO de </a:t>
            </a:r>
            <a:r>
              <a:rPr b="1" lang="en" sz="800">
                <a:latin typeface="Space Mono"/>
                <a:ea typeface="Space Mono"/>
                <a:cs typeface="Space Mono"/>
                <a:sym typeface="Space Mono"/>
              </a:rPr>
              <a:t>Shine, #ClimateAct &amp;</a:t>
            </a:r>
            <a:r>
              <a:rPr b="1" lang="en" sz="800">
                <a:latin typeface="Space Mono"/>
                <a:ea typeface="Space Mono"/>
                <a:cs typeface="Space Mono"/>
                <a:sym typeface="Space Mono"/>
              </a:rPr>
              <a:t> </a:t>
            </a:r>
            <a:r>
              <a:rPr b="1" lang="en" sz="800">
                <a:solidFill>
                  <a:schemeClr val="dk1"/>
                </a:solidFill>
                <a:latin typeface="Space Mono"/>
                <a:ea typeface="Space Mono"/>
                <a:cs typeface="Space Mono"/>
                <a:sym typeface="Space Mono"/>
              </a:rPr>
              <a:t>Président</a:t>
            </a:r>
            <a:r>
              <a:rPr b="1" lang="en" sz="800">
                <a:latin typeface="Space Mono"/>
                <a:ea typeface="Space Mono"/>
                <a:cs typeface="Space Mono"/>
                <a:sym typeface="Space Mono"/>
              </a:rPr>
              <a:t> du comité</a:t>
            </a:r>
            <a:endParaRPr b="1" sz="800">
              <a:latin typeface="Space Mono"/>
              <a:ea typeface="Space Mono"/>
              <a:cs typeface="Space Mono"/>
              <a:sym typeface="Space Mon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83FFF"/>
        </a:solidFill>
      </p:bgPr>
    </p:bg>
    <p:spTree>
      <p:nvGrpSpPr>
        <p:cNvPr id="349" name="Shape 349"/>
        <p:cNvGrpSpPr/>
        <p:nvPr/>
      </p:nvGrpSpPr>
      <p:grpSpPr>
        <a:xfrm>
          <a:off x="0" y="0"/>
          <a:ext cx="0" cy="0"/>
          <a:chOff x="0" y="0"/>
          <a:chExt cx="0" cy="0"/>
        </a:xfrm>
      </p:grpSpPr>
      <p:sp>
        <p:nvSpPr>
          <p:cNvPr id="350" name="Google Shape;350;p50"/>
          <p:cNvSpPr/>
          <p:nvPr/>
        </p:nvSpPr>
        <p:spPr>
          <a:xfrm>
            <a:off x="1384650" y="1069025"/>
            <a:ext cx="6228000" cy="29337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800"/>
              <a:buFont typeface="Montserrat"/>
              <a:buNone/>
            </a:pPr>
            <a:r>
              <a:rPr lang="en" sz="3800">
                <a:solidFill>
                  <a:srgbClr val="FFFFFF"/>
                </a:solidFill>
                <a:latin typeface="Source Sans Pro"/>
                <a:ea typeface="Source Sans Pro"/>
                <a:cs typeface="Source Sans Pro"/>
                <a:sym typeface="Source Sans Pro"/>
              </a:rPr>
              <a:t>Suivi de l’exécution </a:t>
            </a:r>
            <a:endParaRPr sz="3800">
              <a:solidFill>
                <a:srgbClr val="FFFFFF"/>
              </a:solidFill>
              <a:latin typeface="Source Sans Pro"/>
              <a:ea typeface="Source Sans Pro"/>
              <a:cs typeface="Source Sans Pro"/>
              <a:sym typeface="Source Sans Pro"/>
            </a:endParaRPr>
          </a:p>
          <a:p>
            <a:pPr indent="0" lvl="0" marL="0" rtl="0" algn="l">
              <a:spcBef>
                <a:spcPts val="0"/>
              </a:spcBef>
              <a:spcAft>
                <a:spcPts val="0"/>
              </a:spcAft>
              <a:buClr>
                <a:schemeClr val="lt1"/>
              </a:buClr>
              <a:buSzPts val="3800"/>
              <a:buFont typeface="Montserrat"/>
              <a:buNone/>
            </a:pPr>
            <a:r>
              <a:rPr lang="en" sz="3800">
                <a:solidFill>
                  <a:srgbClr val="FFFFFF"/>
                </a:solidFill>
                <a:latin typeface="Source Sans Pro"/>
                <a:ea typeface="Source Sans Pro"/>
                <a:cs typeface="Source Sans Pro"/>
                <a:sym typeface="Source Sans Pro"/>
              </a:rPr>
              <a:t>de notre mission :</a:t>
            </a:r>
            <a:endParaRPr sz="3800">
              <a:solidFill>
                <a:srgbClr val="FFFFFF"/>
              </a:solidFill>
              <a:latin typeface="Source Sans Pro"/>
              <a:ea typeface="Source Sans Pro"/>
              <a:cs typeface="Source Sans Pro"/>
              <a:sym typeface="Source Sans Pro"/>
            </a:endParaRPr>
          </a:p>
          <a:p>
            <a:pPr indent="0" lvl="0" marL="0" rtl="0" algn="l">
              <a:spcBef>
                <a:spcPts val="0"/>
              </a:spcBef>
              <a:spcAft>
                <a:spcPts val="0"/>
              </a:spcAft>
              <a:buClr>
                <a:schemeClr val="lt1"/>
              </a:buClr>
              <a:buSzPts val="3800"/>
              <a:buFont typeface="Montserrat"/>
              <a:buNone/>
            </a:pPr>
            <a:r>
              <a:rPr lang="en" sz="3800">
                <a:solidFill>
                  <a:srgbClr val="FFFFFF"/>
                </a:solidFill>
                <a:latin typeface="Source Sans Pro"/>
                <a:ea typeface="Source Sans Pro"/>
                <a:cs typeface="Source Sans Pro"/>
                <a:sym typeface="Source Sans Pro"/>
              </a:rPr>
              <a:t>Présentation de nos objectifs opérationnels</a:t>
            </a:r>
            <a:endParaRPr sz="3800">
              <a:solidFill>
                <a:srgbClr val="FFFFFF"/>
              </a:solidFill>
              <a:latin typeface="Source Sans Pro"/>
              <a:ea typeface="Source Sans Pro"/>
              <a:cs typeface="Source Sans Pro"/>
              <a:sym typeface="Source Sans Pro"/>
            </a:endParaRPr>
          </a:p>
        </p:txBody>
      </p:sp>
      <p:pic>
        <p:nvPicPr>
          <p:cNvPr id="351" name="Google Shape;351;p50"/>
          <p:cNvPicPr preferRelativeResize="0"/>
          <p:nvPr/>
        </p:nvPicPr>
        <p:blipFill>
          <a:blip r:embed="rId3">
            <a:alphaModFix/>
          </a:blip>
          <a:stretch>
            <a:fillRect/>
          </a:stretch>
        </p:blipFill>
        <p:spPr>
          <a:xfrm>
            <a:off x="7775150" y="203825"/>
            <a:ext cx="1172076" cy="1172076"/>
          </a:xfrm>
          <a:prstGeom prst="rect">
            <a:avLst/>
          </a:prstGeom>
          <a:noFill/>
          <a:ln>
            <a:noFill/>
          </a:ln>
        </p:spPr>
      </p:pic>
      <p:sp>
        <p:nvSpPr>
          <p:cNvPr id="352" name="Google Shape;352;p50"/>
          <p:cNvSpPr/>
          <p:nvPr/>
        </p:nvSpPr>
        <p:spPr>
          <a:xfrm>
            <a:off x="1384650" y="332906"/>
            <a:ext cx="29985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lang="en" sz="800">
                <a:solidFill>
                  <a:schemeClr val="lt1"/>
                </a:solidFill>
                <a:latin typeface="Space Mono"/>
                <a:ea typeface="Space Mono"/>
                <a:cs typeface="Space Mono"/>
                <a:sym typeface="Space Mono"/>
              </a:rPr>
              <a:t>Partie 3</a:t>
            </a:r>
            <a:endParaRPr sz="800">
              <a:solidFill>
                <a:schemeClr val="lt1"/>
              </a:solidFill>
              <a:latin typeface="Space Mono"/>
              <a:ea typeface="Space Mono"/>
              <a:cs typeface="Space Mono"/>
              <a:sym typeface="Space Mon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1"/>
          <p:cNvSpPr txBox="1"/>
          <p:nvPr/>
        </p:nvSpPr>
        <p:spPr>
          <a:xfrm>
            <a:off x="1381550" y="904875"/>
            <a:ext cx="6712500" cy="2999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en" sz="1300">
                <a:solidFill>
                  <a:srgbClr val="283FFF"/>
                </a:solidFill>
                <a:latin typeface="Source Sans Pro"/>
                <a:ea typeface="Source Sans Pro"/>
                <a:cs typeface="Source Sans Pro"/>
                <a:sym typeface="Source Sans Pro"/>
              </a:rPr>
              <a:t>En 2022, </a:t>
            </a:r>
            <a:r>
              <a:rPr b="1" lang="en" sz="1300">
                <a:solidFill>
                  <a:srgbClr val="1D1C1D"/>
                </a:solidFill>
                <a:latin typeface="Source Sans Pro"/>
                <a:ea typeface="Source Sans Pro"/>
                <a:cs typeface="Source Sans Pro"/>
                <a:sym typeface="Source Sans Pro"/>
              </a:rPr>
              <a:t> </a:t>
            </a:r>
            <a:r>
              <a:rPr lang="en" sz="1300">
                <a:solidFill>
                  <a:srgbClr val="1D1C1D"/>
                </a:solidFill>
                <a:latin typeface="Source Sans Pro"/>
                <a:ea typeface="Source Sans Pro"/>
                <a:cs typeface="Source Sans Pro"/>
                <a:sym typeface="Source Sans Pro"/>
              </a:rPr>
              <a:t>nous analysons l’utilisation du produit Sweep par les utilisateurs. </a:t>
            </a:r>
            <a:endParaRPr sz="1300">
              <a:solidFill>
                <a:srgbClr val="1D1C1D"/>
              </a:solidFill>
              <a:latin typeface="Source Sans Pro"/>
              <a:ea typeface="Source Sans Pro"/>
              <a:cs typeface="Source Sans Pro"/>
              <a:sym typeface="Source Sans Pro"/>
            </a:endParaRPr>
          </a:p>
          <a:p>
            <a:pPr indent="0" lvl="0" marL="0" rtl="0" algn="just">
              <a:spcBef>
                <a:spcPts val="0"/>
              </a:spcBef>
              <a:spcAft>
                <a:spcPts val="0"/>
              </a:spcAft>
              <a:buClr>
                <a:schemeClr val="dk1"/>
              </a:buClr>
              <a:buSzPts val="1100"/>
              <a:buFont typeface="Arial"/>
              <a:buNone/>
            </a:pPr>
            <a:r>
              <a:t/>
            </a:r>
            <a:endParaRPr sz="1300">
              <a:solidFill>
                <a:srgbClr val="1D1C1D"/>
              </a:solidFill>
              <a:latin typeface="Source Sans Pro"/>
              <a:ea typeface="Source Sans Pro"/>
              <a:cs typeface="Source Sans Pro"/>
              <a:sym typeface="Source Sans Pro"/>
            </a:endParaRPr>
          </a:p>
          <a:p>
            <a:pPr indent="0" lvl="0" marL="0" rtl="0" algn="just">
              <a:spcBef>
                <a:spcPts val="0"/>
              </a:spcBef>
              <a:spcAft>
                <a:spcPts val="0"/>
              </a:spcAft>
              <a:buClr>
                <a:schemeClr val="dk1"/>
              </a:buClr>
              <a:buSzPts val="1100"/>
              <a:buFont typeface="Arial"/>
              <a:buNone/>
            </a:pPr>
            <a:r>
              <a:rPr lang="en" sz="1300">
                <a:solidFill>
                  <a:srgbClr val="1D1C1D"/>
                </a:solidFill>
                <a:latin typeface="Source Sans Pro"/>
                <a:ea typeface="Source Sans Pro"/>
                <a:cs typeface="Source Sans Pro"/>
                <a:sym typeface="Source Sans Pro"/>
              </a:rPr>
              <a:t>Cette phase d’observation et d’adaptation permet d’</a:t>
            </a:r>
            <a:r>
              <a:rPr b="1" lang="en" sz="1300">
                <a:solidFill>
                  <a:srgbClr val="1D1C1D"/>
                </a:solidFill>
                <a:latin typeface="Source Sans Pro"/>
                <a:ea typeface="Source Sans Pro"/>
                <a:cs typeface="Source Sans Pro"/>
                <a:sym typeface="Source Sans Pro"/>
              </a:rPr>
              <a:t>optimiser des fonctionnalités d’engagement de nos clients dans leur action climat</a:t>
            </a:r>
            <a:r>
              <a:rPr lang="en" sz="1300">
                <a:solidFill>
                  <a:srgbClr val="1D1C1D"/>
                </a:solidFill>
                <a:latin typeface="Source Sans Pro"/>
                <a:ea typeface="Source Sans Pro"/>
                <a:cs typeface="Source Sans Pro"/>
                <a:sym typeface="Source Sans Pro"/>
              </a:rPr>
              <a:t>. </a:t>
            </a:r>
            <a:endParaRPr sz="1300">
              <a:solidFill>
                <a:srgbClr val="1D1C1D"/>
              </a:solidFill>
              <a:latin typeface="Source Sans Pro"/>
              <a:ea typeface="Source Sans Pro"/>
              <a:cs typeface="Source Sans Pro"/>
              <a:sym typeface="Source Sans Pro"/>
            </a:endParaRPr>
          </a:p>
          <a:p>
            <a:pPr indent="0" lvl="0" marL="0" rtl="0" algn="just">
              <a:spcBef>
                <a:spcPts val="0"/>
              </a:spcBef>
              <a:spcAft>
                <a:spcPts val="0"/>
              </a:spcAft>
              <a:buClr>
                <a:schemeClr val="dk1"/>
              </a:buClr>
              <a:buSzPts val="1100"/>
              <a:buFont typeface="Arial"/>
              <a:buNone/>
            </a:pPr>
            <a:r>
              <a:t/>
            </a:r>
            <a:endParaRPr sz="1300">
              <a:solidFill>
                <a:srgbClr val="1D1C1D"/>
              </a:solidFill>
              <a:latin typeface="Source Sans Pro"/>
              <a:ea typeface="Source Sans Pro"/>
              <a:cs typeface="Source Sans Pro"/>
              <a:sym typeface="Source Sans Pro"/>
            </a:endParaRPr>
          </a:p>
          <a:p>
            <a:pPr indent="0" lvl="0" marL="0" rtl="0" algn="just">
              <a:spcBef>
                <a:spcPts val="0"/>
              </a:spcBef>
              <a:spcAft>
                <a:spcPts val="0"/>
              </a:spcAft>
              <a:buClr>
                <a:schemeClr val="dk1"/>
              </a:buClr>
              <a:buSzPts val="1100"/>
              <a:buFont typeface="Arial"/>
              <a:buNone/>
            </a:pPr>
            <a:r>
              <a:rPr lang="en" sz="1300">
                <a:solidFill>
                  <a:srgbClr val="1D1C1D"/>
                </a:solidFill>
                <a:latin typeface="Source Sans Pro"/>
                <a:ea typeface="Source Sans Pro"/>
                <a:cs typeface="Source Sans Pro"/>
                <a:sym typeface="Source Sans Pro"/>
              </a:rPr>
              <a:t>En permettant de </a:t>
            </a:r>
            <a:r>
              <a:rPr b="1" lang="en" sz="1300">
                <a:solidFill>
                  <a:srgbClr val="1D1C1D"/>
                </a:solidFill>
                <a:latin typeface="Source Sans Pro"/>
                <a:ea typeface="Source Sans Pro"/>
                <a:cs typeface="Source Sans Pro"/>
                <a:sym typeface="Source Sans Pro"/>
              </a:rPr>
              <a:t>mesurer</a:t>
            </a:r>
            <a:r>
              <a:rPr lang="en" sz="1300">
                <a:solidFill>
                  <a:srgbClr val="1D1C1D"/>
                </a:solidFill>
                <a:latin typeface="Source Sans Pro"/>
                <a:ea typeface="Source Sans Pro"/>
                <a:cs typeface="Source Sans Pro"/>
                <a:sym typeface="Source Sans Pro"/>
              </a:rPr>
              <a:t>, </a:t>
            </a:r>
            <a:r>
              <a:rPr b="1" lang="en" sz="1300">
                <a:solidFill>
                  <a:srgbClr val="1D1C1D"/>
                </a:solidFill>
                <a:latin typeface="Source Sans Pro"/>
                <a:ea typeface="Source Sans Pro"/>
                <a:cs typeface="Source Sans Pro"/>
                <a:sym typeface="Source Sans Pro"/>
              </a:rPr>
              <a:t>réduire</a:t>
            </a:r>
            <a:r>
              <a:rPr lang="en" sz="1300">
                <a:solidFill>
                  <a:srgbClr val="1D1C1D"/>
                </a:solidFill>
                <a:latin typeface="Source Sans Pro"/>
                <a:ea typeface="Source Sans Pro"/>
                <a:cs typeface="Source Sans Pro"/>
                <a:sym typeface="Source Sans Pro"/>
              </a:rPr>
              <a:t> </a:t>
            </a:r>
            <a:r>
              <a:rPr lang="en" sz="1300">
                <a:solidFill>
                  <a:srgbClr val="1D1C1D"/>
                </a:solidFill>
                <a:latin typeface="Source Sans Pro"/>
                <a:ea typeface="Source Sans Pro"/>
                <a:cs typeface="Source Sans Pro"/>
                <a:sym typeface="Source Sans Pro"/>
              </a:rPr>
              <a:t>et </a:t>
            </a:r>
            <a:r>
              <a:rPr b="1" lang="en" sz="1300">
                <a:solidFill>
                  <a:srgbClr val="1D1C1D"/>
                </a:solidFill>
                <a:latin typeface="Source Sans Pro"/>
                <a:ea typeface="Source Sans Pro"/>
                <a:cs typeface="Source Sans Pro"/>
                <a:sym typeface="Source Sans Pro"/>
              </a:rPr>
              <a:t>compenser </a:t>
            </a:r>
            <a:r>
              <a:rPr lang="en" sz="1300">
                <a:solidFill>
                  <a:srgbClr val="1D1C1D"/>
                </a:solidFill>
                <a:latin typeface="Source Sans Pro"/>
                <a:ea typeface="Source Sans Pro"/>
                <a:cs typeface="Source Sans Pro"/>
                <a:sym typeface="Source Sans Pro"/>
              </a:rPr>
              <a:t>leurs émissions de GES plus fréquemment, Sweep peut suivre son impact à chacune de ces étapes, et en particulier la réduction à la source.</a:t>
            </a:r>
            <a:r>
              <a:rPr b="1" lang="en" sz="1300">
                <a:solidFill>
                  <a:srgbClr val="1D1C1D"/>
                </a:solidFill>
                <a:latin typeface="Source Sans Pro"/>
                <a:ea typeface="Source Sans Pro"/>
                <a:cs typeface="Source Sans Pro"/>
                <a:sym typeface="Source Sans Pro"/>
              </a:rPr>
              <a:t> </a:t>
            </a:r>
            <a:endParaRPr sz="1300">
              <a:solidFill>
                <a:srgbClr val="1D1C1D"/>
              </a:solidFill>
              <a:latin typeface="Source Sans Pro"/>
              <a:ea typeface="Source Sans Pro"/>
              <a:cs typeface="Source Sans Pro"/>
              <a:sym typeface="Source Sans Pro"/>
            </a:endParaRPr>
          </a:p>
          <a:p>
            <a:pPr indent="0" lvl="0" marL="0" rtl="0" algn="just">
              <a:spcBef>
                <a:spcPts val="0"/>
              </a:spcBef>
              <a:spcAft>
                <a:spcPts val="0"/>
              </a:spcAft>
              <a:buClr>
                <a:schemeClr val="dk1"/>
              </a:buClr>
              <a:buSzPts val="1100"/>
              <a:buFont typeface="Arial"/>
              <a:buNone/>
            </a:pPr>
            <a:r>
              <a:t/>
            </a:r>
            <a:endParaRPr sz="1300">
              <a:solidFill>
                <a:srgbClr val="1D1C1D"/>
              </a:solidFill>
              <a:latin typeface="Source Sans Pro"/>
              <a:ea typeface="Source Sans Pro"/>
              <a:cs typeface="Source Sans Pro"/>
              <a:sym typeface="Source Sans Pro"/>
            </a:endParaRPr>
          </a:p>
          <a:p>
            <a:pPr indent="0" lvl="0" marL="0" rtl="0" algn="just">
              <a:spcBef>
                <a:spcPts val="0"/>
              </a:spcBef>
              <a:spcAft>
                <a:spcPts val="0"/>
              </a:spcAft>
              <a:buClr>
                <a:schemeClr val="dk1"/>
              </a:buClr>
              <a:buSzPts val="1100"/>
              <a:buFont typeface="Arial"/>
              <a:buNone/>
            </a:pPr>
            <a:r>
              <a:rPr b="1" lang="en" sz="1300">
                <a:solidFill>
                  <a:srgbClr val="283FFF"/>
                </a:solidFill>
                <a:latin typeface="Source Sans Pro"/>
                <a:ea typeface="Source Sans Pro"/>
                <a:cs typeface="Source Sans Pro"/>
                <a:sym typeface="Source Sans Pro"/>
              </a:rPr>
              <a:t>Fin 2022,</a:t>
            </a:r>
            <a:r>
              <a:rPr b="1" lang="en" sz="1300">
                <a:solidFill>
                  <a:srgbClr val="1D1C1D"/>
                </a:solidFill>
                <a:latin typeface="Source Sans Pro"/>
                <a:ea typeface="Source Sans Pro"/>
                <a:cs typeface="Source Sans Pro"/>
                <a:sym typeface="Source Sans Pro"/>
              </a:rPr>
              <a:t> </a:t>
            </a:r>
            <a:r>
              <a:rPr lang="en" sz="1300">
                <a:solidFill>
                  <a:srgbClr val="1D1C1D"/>
                </a:solidFill>
                <a:latin typeface="Source Sans Pro"/>
                <a:ea typeface="Source Sans Pro"/>
                <a:cs typeface="Source Sans Pro"/>
                <a:sym typeface="Source Sans Pro"/>
              </a:rPr>
              <a:t>nous confirmerons que ces indicateurs de suivi d’impact envisagés aujourd’hui sont les plus pertinents et servent notre mission, ou nous en proposerons de mieux adaptés. </a:t>
            </a:r>
            <a:endParaRPr sz="1300">
              <a:solidFill>
                <a:srgbClr val="1D1C1D"/>
              </a:solidFill>
              <a:latin typeface="Source Sans Pro"/>
              <a:ea typeface="Source Sans Pro"/>
              <a:cs typeface="Source Sans Pro"/>
              <a:sym typeface="Source Sans Pro"/>
            </a:endParaRPr>
          </a:p>
          <a:p>
            <a:pPr indent="0" lvl="0" marL="0" rtl="0" algn="just">
              <a:spcBef>
                <a:spcPts val="0"/>
              </a:spcBef>
              <a:spcAft>
                <a:spcPts val="0"/>
              </a:spcAft>
              <a:buClr>
                <a:schemeClr val="dk1"/>
              </a:buClr>
              <a:buSzPts val="1100"/>
              <a:buFont typeface="Arial"/>
              <a:buNone/>
            </a:pPr>
            <a:r>
              <a:t/>
            </a:r>
            <a:endParaRPr sz="1300">
              <a:solidFill>
                <a:srgbClr val="1D1C1D"/>
              </a:solidFill>
              <a:latin typeface="Source Sans Pro"/>
              <a:ea typeface="Source Sans Pro"/>
              <a:cs typeface="Source Sans Pro"/>
              <a:sym typeface="Source Sans Pro"/>
            </a:endParaRPr>
          </a:p>
          <a:p>
            <a:pPr indent="0" lvl="0" marL="0" rtl="0" algn="just">
              <a:spcBef>
                <a:spcPts val="0"/>
              </a:spcBef>
              <a:spcAft>
                <a:spcPts val="0"/>
              </a:spcAft>
              <a:buClr>
                <a:schemeClr val="dk1"/>
              </a:buClr>
              <a:buSzPts val="1100"/>
              <a:buFont typeface="Arial"/>
              <a:buNone/>
            </a:pPr>
            <a:r>
              <a:rPr b="1" lang="en" sz="1300">
                <a:solidFill>
                  <a:srgbClr val="283FFF"/>
                </a:solidFill>
                <a:latin typeface="Source Sans Pro"/>
                <a:ea typeface="Source Sans Pro"/>
                <a:cs typeface="Source Sans Pro"/>
                <a:sym typeface="Source Sans Pro"/>
              </a:rPr>
              <a:t>En 2023,</a:t>
            </a:r>
            <a:r>
              <a:rPr lang="en" sz="1300">
                <a:solidFill>
                  <a:srgbClr val="1D1C1D"/>
                </a:solidFill>
                <a:latin typeface="Source Sans Pro"/>
                <a:ea typeface="Source Sans Pro"/>
                <a:cs typeface="Source Sans Pro"/>
                <a:sym typeface="Source Sans Pro"/>
              </a:rPr>
              <a:t> nous pourrons nous appliquer des objectifs chiffrés de % d’évolution cible de ces indicateurs dans le temps.</a:t>
            </a:r>
            <a:endParaRPr sz="1300">
              <a:solidFill>
                <a:srgbClr val="1D1C1D"/>
              </a:solidFill>
              <a:latin typeface="Source Sans Pro"/>
              <a:ea typeface="Source Sans Pro"/>
              <a:cs typeface="Source Sans Pro"/>
              <a:sym typeface="Source Sans Pro"/>
            </a:endParaRPr>
          </a:p>
        </p:txBody>
      </p:sp>
      <p:sp>
        <p:nvSpPr>
          <p:cNvPr id="358" name="Google Shape;358;p51"/>
          <p:cNvSpPr/>
          <p:nvPr/>
        </p:nvSpPr>
        <p:spPr>
          <a:xfrm>
            <a:off x="1384650" y="332906"/>
            <a:ext cx="29985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lang="en" sz="800">
                <a:latin typeface="Space Mono"/>
                <a:ea typeface="Space Mono"/>
                <a:cs typeface="Space Mono"/>
                <a:sym typeface="Space Mono"/>
              </a:rPr>
              <a:t>Feuille de route</a:t>
            </a:r>
            <a:endParaRPr sz="800">
              <a:latin typeface="Space Mono"/>
              <a:ea typeface="Space Mono"/>
              <a:cs typeface="Space Mono"/>
              <a:sym typeface="Space Mon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D88F"/>
        </a:solidFill>
      </p:bgPr>
    </p:bg>
    <p:spTree>
      <p:nvGrpSpPr>
        <p:cNvPr id="362" name="Shape 362"/>
        <p:cNvGrpSpPr/>
        <p:nvPr/>
      </p:nvGrpSpPr>
      <p:grpSpPr>
        <a:xfrm>
          <a:off x="0" y="0"/>
          <a:ext cx="0" cy="0"/>
          <a:chOff x="0" y="0"/>
          <a:chExt cx="0" cy="0"/>
        </a:xfrm>
      </p:grpSpPr>
      <p:sp>
        <p:nvSpPr>
          <p:cNvPr id="363" name="Google Shape;363;p52"/>
          <p:cNvSpPr/>
          <p:nvPr/>
        </p:nvSpPr>
        <p:spPr>
          <a:xfrm>
            <a:off x="1384650" y="332906"/>
            <a:ext cx="29985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lang="en" sz="800">
                <a:latin typeface="Space Mono"/>
                <a:ea typeface="Space Mono"/>
                <a:cs typeface="Space Mono"/>
                <a:sym typeface="Space Mono"/>
              </a:rPr>
              <a:t>One pager: KPI</a:t>
            </a:r>
            <a:endParaRPr sz="800">
              <a:latin typeface="Space Mono"/>
              <a:ea typeface="Space Mono"/>
              <a:cs typeface="Space Mono"/>
              <a:sym typeface="Space Mono"/>
            </a:endParaRPr>
          </a:p>
        </p:txBody>
      </p:sp>
      <p:sp>
        <p:nvSpPr>
          <p:cNvPr id="364" name="Google Shape;364;p52"/>
          <p:cNvSpPr/>
          <p:nvPr/>
        </p:nvSpPr>
        <p:spPr>
          <a:xfrm>
            <a:off x="1384650" y="746950"/>
            <a:ext cx="7006200" cy="4824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rgbClr val="FFFFFF"/>
              </a:buClr>
              <a:buSzPts val="3800"/>
              <a:buFont typeface="Montserrat"/>
              <a:buNone/>
            </a:pPr>
            <a:r>
              <a:rPr lang="en" sz="2000">
                <a:latin typeface="Source Sans Pro"/>
                <a:ea typeface="Source Sans Pro"/>
                <a:cs typeface="Source Sans Pro"/>
                <a:sym typeface="Source Sans Pro"/>
              </a:rPr>
              <a:t>Résumé de </a:t>
            </a:r>
            <a:r>
              <a:rPr lang="en" sz="2000">
                <a:solidFill>
                  <a:schemeClr val="dk1"/>
                </a:solidFill>
                <a:latin typeface="Source Sans Pro"/>
                <a:ea typeface="Source Sans Pro"/>
                <a:cs typeface="Source Sans Pro"/>
                <a:sym typeface="Source Sans Pro"/>
              </a:rPr>
              <a:t>nos objectifs opérationnels et indicateurs de suivi</a:t>
            </a:r>
            <a:endParaRPr sz="800">
              <a:solidFill>
                <a:schemeClr val="dk1"/>
              </a:solidFill>
              <a:latin typeface="Source Sans Pro"/>
              <a:ea typeface="Source Sans Pro"/>
              <a:cs typeface="Source Sans Pro"/>
              <a:sym typeface="Source Sans Pro"/>
            </a:endParaRPr>
          </a:p>
        </p:txBody>
      </p:sp>
      <p:cxnSp>
        <p:nvCxnSpPr>
          <p:cNvPr id="365" name="Google Shape;365;p52"/>
          <p:cNvCxnSpPr/>
          <p:nvPr/>
        </p:nvCxnSpPr>
        <p:spPr>
          <a:xfrm>
            <a:off x="4658925" y="1555475"/>
            <a:ext cx="0" cy="2911200"/>
          </a:xfrm>
          <a:prstGeom prst="straightConnector1">
            <a:avLst/>
          </a:prstGeom>
          <a:noFill/>
          <a:ln cap="flat" cmpd="sng" w="9525">
            <a:solidFill>
              <a:schemeClr val="dk2"/>
            </a:solidFill>
            <a:prstDash val="solid"/>
            <a:round/>
            <a:headEnd len="med" w="med" type="none"/>
            <a:tailEnd len="med" w="med" type="none"/>
          </a:ln>
        </p:spPr>
      </p:cxnSp>
      <p:cxnSp>
        <p:nvCxnSpPr>
          <p:cNvPr id="366" name="Google Shape;366;p52"/>
          <p:cNvCxnSpPr/>
          <p:nvPr/>
        </p:nvCxnSpPr>
        <p:spPr>
          <a:xfrm>
            <a:off x="1546200" y="3087275"/>
            <a:ext cx="6519900" cy="0"/>
          </a:xfrm>
          <a:prstGeom prst="straightConnector1">
            <a:avLst/>
          </a:prstGeom>
          <a:noFill/>
          <a:ln cap="flat" cmpd="sng" w="9525">
            <a:solidFill>
              <a:schemeClr val="dk2"/>
            </a:solidFill>
            <a:prstDash val="solid"/>
            <a:round/>
            <a:headEnd len="med" w="med" type="none"/>
            <a:tailEnd len="med" w="med" type="none"/>
          </a:ln>
        </p:spPr>
      </p:cxnSp>
      <p:sp>
        <p:nvSpPr>
          <p:cNvPr id="367" name="Google Shape;367;p52"/>
          <p:cNvSpPr txBox="1"/>
          <p:nvPr/>
        </p:nvSpPr>
        <p:spPr>
          <a:xfrm>
            <a:off x="1095950" y="3216650"/>
            <a:ext cx="3401400" cy="1385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sz="1200">
                <a:solidFill>
                  <a:srgbClr val="1D1C1D"/>
                </a:solidFill>
                <a:latin typeface="Source Sans Pro"/>
                <a:ea typeface="Source Sans Pro"/>
                <a:cs typeface="Source Sans Pro"/>
                <a:sym typeface="Source Sans Pro"/>
              </a:rPr>
              <a:t>Objectif</a:t>
            </a:r>
            <a:r>
              <a:rPr b="1" lang="en" sz="1200">
                <a:solidFill>
                  <a:srgbClr val="1D1C1D"/>
                </a:solidFill>
                <a:latin typeface="Source Sans Pro"/>
                <a:ea typeface="Source Sans Pro"/>
                <a:cs typeface="Source Sans Pro"/>
                <a:sym typeface="Source Sans Pro"/>
              </a:rPr>
              <a:t> 3 : Favoriser le soutien aux projets carbone du monde entier</a:t>
            </a:r>
            <a:endParaRPr b="1" sz="12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t/>
            </a:r>
            <a:endParaRPr sz="900" strike="sngStrike">
              <a:solidFill>
                <a:srgbClr val="1D1C1D"/>
              </a:solidFill>
              <a:latin typeface="Source Sans Pro"/>
              <a:ea typeface="Source Sans Pro"/>
              <a:cs typeface="Source Sans Pro"/>
              <a:sym typeface="Source Sans Pro"/>
            </a:endParaRPr>
          </a:p>
          <a:p>
            <a:pPr indent="-285750" lvl="0" marL="457200" rtl="0" algn="just">
              <a:spcBef>
                <a:spcPts val="0"/>
              </a:spcBef>
              <a:spcAft>
                <a:spcPts val="0"/>
              </a:spcAft>
              <a:buClr>
                <a:srgbClr val="1D1C1D"/>
              </a:buClr>
              <a:buSzPts val="900"/>
              <a:buFont typeface="Source Sans Pro"/>
              <a:buChar char="●"/>
            </a:pPr>
            <a:r>
              <a:rPr lang="en" sz="900">
                <a:solidFill>
                  <a:srgbClr val="1D1C1D"/>
                </a:solidFill>
                <a:latin typeface="Source Sans Pro"/>
                <a:ea typeface="Source Sans Pro"/>
                <a:cs typeface="Source Sans Pro"/>
                <a:sym typeface="Source Sans Pro"/>
              </a:rPr>
              <a:t>Mesurer  l’influence de la politique interne de l’entreprise côté contribution par le suivi de la progression du volume d'unités carbone acquises dans le temps - en valeur absolue (teqCO2 et €) et par employé</a:t>
            </a:r>
            <a:endParaRPr sz="900">
              <a:solidFill>
                <a:schemeClr val="hlink"/>
              </a:solidFill>
              <a:latin typeface="Source Sans Pro"/>
              <a:ea typeface="Source Sans Pro"/>
              <a:cs typeface="Source Sans Pro"/>
              <a:sym typeface="Source Sans Pro"/>
            </a:endParaRPr>
          </a:p>
          <a:p>
            <a:pPr indent="0" lvl="0" marL="0" rtl="0" algn="just">
              <a:spcBef>
                <a:spcPts val="0"/>
              </a:spcBef>
              <a:spcAft>
                <a:spcPts val="0"/>
              </a:spcAft>
              <a:buNone/>
            </a:pPr>
            <a:r>
              <a:t/>
            </a:r>
            <a:endParaRPr sz="900" strike="sngStrike">
              <a:solidFill>
                <a:srgbClr val="1D1C1D"/>
              </a:solidFill>
              <a:latin typeface="Source Sans Pro"/>
              <a:ea typeface="Source Sans Pro"/>
              <a:cs typeface="Source Sans Pro"/>
              <a:sym typeface="Source Sans Pro"/>
            </a:endParaRPr>
          </a:p>
        </p:txBody>
      </p:sp>
      <p:sp>
        <p:nvSpPr>
          <p:cNvPr id="368" name="Google Shape;368;p52"/>
          <p:cNvSpPr txBox="1"/>
          <p:nvPr/>
        </p:nvSpPr>
        <p:spPr>
          <a:xfrm>
            <a:off x="4820150" y="3216662"/>
            <a:ext cx="4189500" cy="1939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sz="1200">
                <a:solidFill>
                  <a:srgbClr val="1D1C1D"/>
                </a:solidFill>
                <a:latin typeface="Source Sans Pro"/>
                <a:ea typeface="Source Sans Pro"/>
                <a:cs typeface="Source Sans Pro"/>
                <a:sym typeface="Source Sans Pro"/>
              </a:rPr>
              <a:t>Objectif</a:t>
            </a:r>
            <a:r>
              <a:rPr b="1" lang="en" sz="1200">
                <a:solidFill>
                  <a:srgbClr val="1D1C1D"/>
                </a:solidFill>
                <a:latin typeface="Source Sans Pro"/>
                <a:ea typeface="Source Sans Pro"/>
                <a:cs typeface="Source Sans Pro"/>
                <a:sym typeface="Source Sans Pro"/>
              </a:rPr>
              <a:t> 4 : Assurer en interne la pérennité et l’équilibre de nos engagement environnementaux et sociaux</a:t>
            </a:r>
            <a:endParaRPr b="1" sz="9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t/>
            </a:r>
            <a:endParaRPr sz="900" strike="sngStrike">
              <a:solidFill>
                <a:srgbClr val="1D1C1D"/>
              </a:solidFill>
              <a:latin typeface="Source Sans Pro"/>
              <a:ea typeface="Source Sans Pro"/>
              <a:cs typeface="Source Sans Pro"/>
              <a:sym typeface="Source Sans Pro"/>
            </a:endParaRPr>
          </a:p>
          <a:p>
            <a:pPr indent="-285750" lvl="0" marL="457200" rtl="0" algn="just">
              <a:spcBef>
                <a:spcPts val="0"/>
              </a:spcBef>
              <a:spcAft>
                <a:spcPts val="0"/>
              </a:spcAft>
              <a:buClr>
                <a:srgbClr val="1D1C1D"/>
              </a:buClr>
              <a:buSzPts val="900"/>
              <a:buFont typeface="Source Sans Pro"/>
              <a:buChar char="●"/>
            </a:pPr>
            <a:r>
              <a:rPr lang="en" sz="900">
                <a:solidFill>
                  <a:srgbClr val="1D1C1D"/>
                </a:solidFill>
                <a:latin typeface="Source Sans Pro"/>
                <a:ea typeface="Source Sans Pro"/>
                <a:cs typeface="Source Sans Pro"/>
                <a:sym typeface="Source Sans Pro"/>
              </a:rPr>
              <a:t>Réalisation de</a:t>
            </a:r>
            <a:r>
              <a:rPr lang="en" sz="900">
                <a:solidFill>
                  <a:srgbClr val="1D1C1D"/>
                </a:solidFill>
                <a:latin typeface="Source Sans Pro"/>
                <a:ea typeface="Source Sans Pro"/>
                <a:cs typeface="Source Sans Pro"/>
                <a:sym typeface="Source Sans Pro"/>
              </a:rPr>
              <a:t> notre bilan carbone annuellement,  de la manière la plus complète possible</a:t>
            </a:r>
            <a:endParaRPr sz="900">
              <a:solidFill>
                <a:srgbClr val="1D1C1D"/>
              </a:solidFill>
              <a:latin typeface="Source Sans Pro"/>
              <a:ea typeface="Source Sans Pro"/>
              <a:cs typeface="Source Sans Pro"/>
              <a:sym typeface="Source Sans Pro"/>
            </a:endParaRPr>
          </a:p>
          <a:p>
            <a:pPr indent="-285750" lvl="0" marL="457200" rtl="0" algn="just">
              <a:spcBef>
                <a:spcPts val="0"/>
              </a:spcBef>
              <a:spcAft>
                <a:spcPts val="0"/>
              </a:spcAft>
              <a:buClr>
                <a:srgbClr val="1D1C1D"/>
              </a:buClr>
              <a:buSzPts val="900"/>
              <a:buFont typeface="Source Sans Pro"/>
              <a:buChar char="●"/>
            </a:pPr>
            <a:r>
              <a:rPr lang="en" sz="900">
                <a:solidFill>
                  <a:srgbClr val="1D1C1D"/>
                </a:solidFill>
                <a:latin typeface="Source Sans Pro"/>
                <a:ea typeface="Source Sans Pro"/>
                <a:cs typeface="Source Sans Pro"/>
                <a:sym typeface="Source Sans Pro"/>
              </a:rPr>
              <a:t>Contribuer à hauteur de 100% de nos émissions calculées  en soutenant des projets via notre propre marketplace  </a:t>
            </a:r>
            <a:endParaRPr sz="900">
              <a:solidFill>
                <a:srgbClr val="1D1C1D"/>
              </a:solidFill>
              <a:latin typeface="Source Sans Pro"/>
              <a:ea typeface="Source Sans Pro"/>
              <a:cs typeface="Source Sans Pro"/>
              <a:sym typeface="Source Sans Pro"/>
            </a:endParaRPr>
          </a:p>
          <a:p>
            <a:pPr indent="-285750" lvl="0" marL="457200" rtl="0" algn="just">
              <a:spcBef>
                <a:spcPts val="0"/>
              </a:spcBef>
              <a:spcAft>
                <a:spcPts val="0"/>
              </a:spcAft>
              <a:buClr>
                <a:schemeClr val="dk1"/>
              </a:buClr>
              <a:buSzPts val="900"/>
              <a:buFont typeface="Source Sans Pro"/>
              <a:buChar char="●"/>
            </a:pPr>
            <a:r>
              <a:rPr lang="en" sz="900">
                <a:solidFill>
                  <a:schemeClr val="dk1"/>
                </a:solidFill>
                <a:latin typeface="Source Sans Pro"/>
                <a:ea typeface="Source Sans Pro"/>
                <a:cs typeface="Source Sans Pro"/>
                <a:sym typeface="Source Sans Pro"/>
              </a:rPr>
              <a:t>Aligner nos pratiques sociales et environnementales en mesurant régulièrement notre score B-Corp (&gt;80 points) tout en assurant notre croissance</a:t>
            </a:r>
            <a:endParaRPr sz="900">
              <a:solidFill>
                <a:schemeClr val="dk1"/>
              </a:solidFill>
              <a:latin typeface="Source Sans Pro"/>
              <a:ea typeface="Source Sans Pro"/>
              <a:cs typeface="Source Sans Pro"/>
              <a:sym typeface="Source Sans Pro"/>
            </a:endParaRPr>
          </a:p>
          <a:p>
            <a:pPr indent="0" lvl="0" marL="0" rtl="0" algn="just">
              <a:spcBef>
                <a:spcPts val="0"/>
              </a:spcBef>
              <a:spcAft>
                <a:spcPts val="0"/>
              </a:spcAft>
              <a:buNone/>
            </a:pPr>
            <a:r>
              <a:t/>
            </a:r>
            <a:endParaRPr sz="900" strike="sngStrike">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t/>
            </a:r>
            <a:endParaRPr sz="900">
              <a:solidFill>
                <a:srgbClr val="1D1C1D"/>
              </a:solidFill>
              <a:latin typeface="Source Sans Pro"/>
              <a:ea typeface="Source Sans Pro"/>
              <a:cs typeface="Source Sans Pro"/>
              <a:sym typeface="Source Sans Pro"/>
            </a:endParaRPr>
          </a:p>
        </p:txBody>
      </p:sp>
      <p:sp>
        <p:nvSpPr>
          <p:cNvPr id="369" name="Google Shape;369;p52"/>
          <p:cNvSpPr txBox="1"/>
          <p:nvPr/>
        </p:nvSpPr>
        <p:spPr>
          <a:xfrm>
            <a:off x="4820150" y="1322275"/>
            <a:ext cx="4189500" cy="1523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sz="1200">
                <a:solidFill>
                  <a:srgbClr val="1D1C1D"/>
                </a:solidFill>
                <a:latin typeface="Source Sans Pro"/>
                <a:ea typeface="Source Sans Pro"/>
                <a:cs typeface="Source Sans Pro"/>
                <a:sym typeface="Source Sans Pro"/>
              </a:rPr>
              <a:t>Objectif </a:t>
            </a:r>
            <a:r>
              <a:rPr b="1" lang="en" sz="1200">
                <a:solidFill>
                  <a:srgbClr val="1D1C1D"/>
                </a:solidFill>
                <a:latin typeface="Source Sans Pro"/>
                <a:ea typeface="Source Sans Pro"/>
                <a:cs typeface="Source Sans Pro"/>
                <a:sym typeface="Source Sans Pro"/>
              </a:rPr>
              <a:t>2 : Créer et mettre en oeuvre un plan de réduction des émissions de nos utilisateurs</a:t>
            </a:r>
            <a:endParaRPr b="1" sz="12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t/>
            </a:r>
            <a:endParaRPr b="1" sz="900">
              <a:solidFill>
                <a:srgbClr val="283FFF"/>
              </a:solidFill>
              <a:latin typeface="Source Sans Pro"/>
              <a:ea typeface="Source Sans Pro"/>
              <a:cs typeface="Source Sans Pro"/>
              <a:sym typeface="Source Sans Pro"/>
            </a:endParaRPr>
          </a:p>
          <a:p>
            <a:pPr indent="0" lvl="0" marL="0" rtl="0" algn="just">
              <a:spcBef>
                <a:spcPts val="0"/>
              </a:spcBef>
              <a:spcAft>
                <a:spcPts val="0"/>
              </a:spcAft>
              <a:buNone/>
            </a:pPr>
            <a:r>
              <a:t/>
            </a:r>
            <a:endParaRPr sz="900">
              <a:solidFill>
                <a:srgbClr val="1D1C1D"/>
              </a:solidFill>
              <a:latin typeface="Source Sans Pro"/>
              <a:ea typeface="Source Sans Pro"/>
              <a:cs typeface="Source Sans Pro"/>
              <a:sym typeface="Source Sans Pro"/>
            </a:endParaRPr>
          </a:p>
          <a:p>
            <a:pPr indent="-285750" lvl="0" marL="457200" rtl="0" algn="just">
              <a:spcBef>
                <a:spcPts val="0"/>
              </a:spcBef>
              <a:spcAft>
                <a:spcPts val="0"/>
              </a:spcAft>
              <a:buClr>
                <a:srgbClr val="1D1C1D"/>
              </a:buClr>
              <a:buSzPts val="900"/>
              <a:buFont typeface="Source Sans Pro"/>
              <a:buChar char="●"/>
            </a:pPr>
            <a:r>
              <a:rPr lang="en" sz="900">
                <a:solidFill>
                  <a:srgbClr val="1D1C1D"/>
                </a:solidFill>
                <a:latin typeface="Source Sans Pro"/>
                <a:ea typeface="Source Sans Pro"/>
                <a:cs typeface="Source Sans Pro"/>
                <a:sym typeface="Source Sans Pro"/>
              </a:rPr>
              <a:t>Suivre le pourcentage de clients ayant activé une ou plusieurs </a:t>
            </a:r>
            <a:r>
              <a:rPr i="1" lang="en" sz="900">
                <a:solidFill>
                  <a:srgbClr val="1D1C1D"/>
                </a:solidFill>
                <a:latin typeface="Source Sans Pro"/>
                <a:ea typeface="Source Sans Pro"/>
                <a:cs typeface="Source Sans Pro"/>
                <a:sym typeface="Source Sans Pro"/>
              </a:rPr>
              <a:t>Initiatives</a:t>
            </a:r>
            <a:r>
              <a:rPr lang="en" sz="900">
                <a:solidFill>
                  <a:srgbClr val="1D1C1D"/>
                </a:solidFill>
                <a:latin typeface="Source Sans Pro"/>
                <a:ea typeface="Source Sans Pro"/>
                <a:cs typeface="Source Sans Pro"/>
                <a:sym typeface="Source Sans Pro"/>
              </a:rPr>
              <a:t> de réduction et son évolution dans le temps</a:t>
            </a:r>
            <a:endParaRPr sz="900">
              <a:solidFill>
                <a:srgbClr val="1D1C1D"/>
              </a:solidFill>
              <a:latin typeface="Source Sans Pro"/>
              <a:ea typeface="Source Sans Pro"/>
              <a:cs typeface="Source Sans Pro"/>
              <a:sym typeface="Source Sans Pro"/>
            </a:endParaRPr>
          </a:p>
          <a:p>
            <a:pPr indent="-285750" lvl="0" marL="457200" rtl="0" algn="just">
              <a:spcBef>
                <a:spcPts val="0"/>
              </a:spcBef>
              <a:spcAft>
                <a:spcPts val="0"/>
              </a:spcAft>
              <a:buClr>
                <a:srgbClr val="1D1C1D"/>
              </a:buClr>
              <a:buSzPts val="900"/>
              <a:buFont typeface="Source Sans Pro"/>
              <a:buChar char="●"/>
            </a:pPr>
            <a:r>
              <a:rPr lang="en" sz="900">
                <a:solidFill>
                  <a:srgbClr val="1D1C1D"/>
                </a:solidFill>
                <a:latin typeface="Source Sans Pro"/>
                <a:ea typeface="Source Sans Pro"/>
                <a:cs typeface="Source Sans Pro"/>
                <a:sym typeface="Source Sans Pro"/>
              </a:rPr>
              <a:t>Suivre la fréquence d'actualisation des données opérationnelles d’activité sous jacentes, gage de sincérité dans la mise en application des actions de réductions</a:t>
            </a:r>
            <a:endParaRPr sz="900">
              <a:solidFill>
                <a:srgbClr val="1D1C1D"/>
              </a:solidFill>
              <a:latin typeface="Source Sans Pro"/>
              <a:ea typeface="Source Sans Pro"/>
              <a:cs typeface="Source Sans Pro"/>
              <a:sym typeface="Source Sans Pro"/>
            </a:endParaRPr>
          </a:p>
        </p:txBody>
      </p:sp>
      <p:sp>
        <p:nvSpPr>
          <p:cNvPr id="370" name="Google Shape;370;p52"/>
          <p:cNvSpPr txBox="1"/>
          <p:nvPr/>
        </p:nvSpPr>
        <p:spPr>
          <a:xfrm>
            <a:off x="1096200" y="1322275"/>
            <a:ext cx="3401400" cy="1974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sz="1200">
                <a:solidFill>
                  <a:srgbClr val="1D1C1D"/>
                </a:solidFill>
                <a:latin typeface="Source Sans Pro"/>
                <a:ea typeface="Source Sans Pro"/>
                <a:cs typeface="Source Sans Pro"/>
                <a:sym typeface="Source Sans Pro"/>
              </a:rPr>
              <a:t>Objectif</a:t>
            </a:r>
            <a:r>
              <a:rPr b="1" lang="en" sz="1200">
                <a:solidFill>
                  <a:srgbClr val="1D1C1D"/>
                </a:solidFill>
                <a:latin typeface="Source Sans Pro"/>
                <a:ea typeface="Source Sans Pro"/>
                <a:cs typeface="Source Sans Pro"/>
                <a:sym typeface="Source Sans Pro"/>
              </a:rPr>
              <a:t> 1 : Étendre la mesure aux scopes 3 de nos clients</a:t>
            </a:r>
            <a:endParaRPr sz="9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t/>
            </a:r>
            <a:endParaRPr sz="9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t/>
            </a:r>
            <a:endParaRPr sz="900">
              <a:solidFill>
                <a:srgbClr val="1D1C1D"/>
              </a:solidFill>
              <a:latin typeface="Source Sans Pro"/>
              <a:ea typeface="Source Sans Pro"/>
              <a:cs typeface="Source Sans Pro"/>
              <a:sym typeface="Source Sans Pro"/>
            </a:endParaRPr>
          </a:p>
          <a:p>
            <a:pPr indent="-285750" lvl="0" marL="457200" rtl="0" algn="just">
              <a:spcBef>
                <a:spcPts val="0"/>
              </a:spcBef>
              <a:spcAft>
                <a:spcPts val="0"/>
              </a:spcAft>
              <a:buClr>
                <a:schemeClr val="dk1"/>
              </a:buClr>
              <a:buSzPts val="900"/>
              <a:buFont typeface="Source Sans Pro"/>
              <a:buChar char="●"/>
            </a:pPr>
            <a:r>
              <a:rPr lang="en" sz="900">
                <a:solidFill>
                  <a:schemeClr val="dk1"/>
                </a:solidFill>
                <a:latin typeface="Source Sans Pro"/>
                <a:ea typeface="Source Sans Pro"/>
                <a:cs typeface="Source Sans Pro"/>
                <a:sym typeface="Source Sans Pro"/>
              </a:rPr>
              <a:t>Suivre la progression du niveau de complétude du bilan carbone de nos clients </a:t>
            </a:r>
            <a:endParaRPr sz="900">
              <a:solidFill>
                <a:schemeClr val="dk1"/>
              </a:solidFill>
              <a:latin typeface="Source Sans Pro"/>
              <a:ea typeface="Source Sans Pro"/>
              <a:cs typeface="Source Sans Pro"/>
              <a:sym typeface="Source Sans Pro"/>
            </a:endParaRPr>
          </a:p>
          <a:p>
            <a:pPr indent="-285750" lvl="0" marL="457200" rtl="0" algn="just">
              <a:spcBef>
                <a:spcPts val="0"/>
              </a:spcBef>
              <a:spcAft>
                <a:spcPts val="0"/>
              </a:spcAft>
              <a:buClr>
                <a:srgbClr val="1D1C1D"/>
              </a:buClr>
              <a:buSzPts val="900"/>
              <a:buFont typeface="Source Sans Pro"/>
              <a:buChar char="●"/>
            </a:pPr>
            <a:r>
              <a:rPr lang="en" sz="900">
                <a:solidFill>
                  <a:srgbClr val="1D1C1D"/>
                </a:solidFill>
                <a:latin typeface="Source Sans Pro"/>
                <a:ea typeface="Source Sans Pro"/>
                <a:cs typeface="Source Sans Pro"/>
                <a:sym typeface="Source Sans Pro"/>
              </a:rPr>
              <a:t>Suivre le pourcentage des clients ayant activé la fonctionnalité </a:t>
            </a:r>
            <a:r>
              <a:rPr i="1" lang="en" sz="900">
                <a:solidFill>
                  <a:srgbClr val="1D1C1D"/>
                </a:solidFill>
                <a:latin typeface="Source Sans Pro"/>
                <a:ea typeface="Source Sans Pro"/>
                <a:cs typeface="Source Sans Pro"/>
                <a:sym typeface="Source Sans Pro"/>
              </a:rPr>
              <a:t>Connect</a:t>
            </a:r>
            <a:r>
              <a:rPr lang="en" sz="900">
                <a:solidFill>
                  <a:srgbClr val="1D1C1D"/>
                </a:solidFill>
                <a:latin typeface="Source Sans Pro"/>
                <a:ea typeface="Source Sans Pro"/>
                <a:cs typeface="Source Sans Pro"/>
                <a:sym typeface="Source Sans Pro"/>
              </a:rPr>
              <a:t> et les catégories Scope 3 du GHG protocol </a:t>
            </a:r>
            <a:endParaRPr sz="900">
              <a:solidFill>
                <a:srgbClr val="1D1C1D"/>
              </a:solidFill>
              <a:latin typeface="Source Sans Pro"/>
              <a:ea typeface="Source Sans Pro"/>
              <a:cs typeface="Source Sans Pro"/>
              <a:sym typeface="Source Sans Pro"/>
            </a:endParaRPr>
          </a:p>
          <a:p>
            <a:pPr indent="-285750" lvl="0" marL="457200" rtl="0" algn="just">
              <a:spcBef>
                <a:spcPts val="0"/>
              </a:spcBef>
              <a:spcAft>
                <a:spcPts val="0"/>
              </a:spcAft>
              <a:buClr>
                <a:srgbClr val="1D1C1D"/>
              </a:buClr>
              <a:buSzPts val="900"/>
              <a:buFont typeface="Source Sans Pro"/>
              <a:buChar char="●"/>
            </a:pPr>
            <a:r>
              <a:rPr lang="en" sz="900">
                <a:solidFill>
                  <a:srgbClr val="1D1C1D"/>
                </a:solidFill>
                <a:latin typeface="Source Sans Pro"/>
                <a:ea typeface="Source Sans Pro"/>
                <a:cs typeface="Source Sans Pro"/>
                <a:sym typeface="Source Sans Pro"/>
              </a:rPr>
              <a:t>Suivre le pourcentage d’activation de </a:t>
            </a:r>
            <a:r>
              <a:rPr i="1" lang="en" sz="900">
                <a:solidFill>
                  <a:srgbClr val="1D1C1D"/>
                </a:solidFill>
                <a:latin typeface="Source Sans Pro"/>
                <a:ea typeface="Source Sans Pro"/>
                <a:cs typeface="Source Sans Pro"/>
                <a:sym typeface="Source Sans Pro"/>
              </a:rPr>
              <a:t>Connect</a:t>
            </a:r>
            <a:r>
              <a:rPr lang="en" sz="900">
                <a:solidFill>
                  <a:srgbClr val="1D1C1D"/>
                </a:solidFill>
                <a:latin typeface="Source Sans Pro"/>
                <a:ea typeface="Source Sans Pro"/>
                <a:cs typeface="Source Sans Pro"/>
                <a:sym typeface="Source Sans Pro"/>
              </a:rPr>
              <a:t> par les partenaires une fois invités (calcul de leur propre scope 3)</a:t>
            </a:r>
            <a:endParaRPr sz="9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t/>
            </a:r>
            <a:endParaRPr sz="900">
              <a:solidFill>
                <a:srgbClr val="1D1C1D"/>
              </a:solidFill>
              <a:latin typeface="Source Sans Pro"/>
              <a:ea typeface="Source Sans Pro"/>
              <a:cs typeface="Source Sans Pro"/>
              <a:sym typeface="Source Sans Pro"/>
            </a:endParaRPr>
          </a:p>
          <a:p>
            <a:pPr indent="0" lvl="0" marL="0" rtl="0" algn="just">
              <a:spcBef>
                <a:spcPts val="0"/>
              </a:spcBef>
              <a:spcAft>
                <a:spcPts val="0"/>
              </a:spcAft>
              <a:buClr>
                <a:schemeClr val="lt1"/>
              </a:buClr>
              <a:buSzPts val="3800"/>
              <a:buFont typeface="Montserrat"/>
              <a:buNone/>
            </a:pPr>
            <a:r>
              <a:t/>
            </a:r>
            <a:endParaRPr sz="100">
              <a:solidFill>
                <a:srgbClr val="1D1C1D"/>
              </a:solidFill>
              <a:latin typeface="Source Sans Pro"/>
              <a:ea typeface="Source Sans Pro"/>
              <a:cs typeface="Source Sans Pro"/>
              <a:sym typeface="Source Sans Pro"/>
            </a:endParaRPr>
          </a:p>
        </p:txBody>
      </p:sp>
      <p:pic>
        <p:nvPicPr>
          <p:cNvPr id="371" name="Google Shape;371;p52"/>
          <p:cNvPicPr preferRelativeResize="0"/>
          <p:nvPr/>
        </p:nvPicPr>
        <p:blipFill rotWithShape="1">
          <a:blip r:embed="rId3">
            <a:alphaModFix/>
          </a:blip>
          <a:srcRect b="0" l="0" r="6076" t="0"/>
          <a:stretch/>
        </p:blipFill>
        <p:spPr>
          <a:xfrm>
            <a:off x="6356350" y="173890"/>
            <a:ext cx="403500" cy="403500"/>
          </a:xfrm>
          <a:prstGeom prst="ellipse">
            <a:avLst/>
          </a:prstGeom>
          <a:noFill/>
          <a:ln>
            <a:noFill/>
          </a:ln>
        </p:spPr>
      </p:pic>
      <p:pic>
        <p:nvPicPr>
          <p:cNvPr id="372" name="Google Shape;372;p52"/>
          <p:cNvPicPr preferRelativeResize="0"/>
          <p:nvPr/>
        </p:nvPicPr>
        <p:blipFill rotWithShape="1">
          <a:blip r:embed="rId4">
            <a:alphaModFix/>
          </a:blip>
          <a:srcRect b="0" l="0" r="3241" t="0"/>
          <a:stretch/>
        </p:blipFill>
        <p:spPr>
          <a:xfrm>
            <a:off x="6832248" y="204935"/>
            <a:ext cx="403500" cy="403500"/>
          </a:xfrm>
          <a:prstGeom prst="ellipse">
            <a:avLst/>
          </a:prstGeom>
          <a:noFill/>
          <a:ln>
            <a:noFill/>
          </a:ln>
        </p:spPr>
      </p:pic>
      <p:pic>
        <p:nvPicPr>
          <p:cNvPr id="373" name="Google Shape;373;p52"/>
          <p:cNvPicPr preferRelativeResize="0"/>
          <p:nvPr/>
        </p:nvPicPr>
        <p:blipFill rotWithShape="1">
          <a:blip r:embed="rId5">
            <a:alphaModFix/>
          </a:blip>
          <a:srcRect b="0" l="0" r="3679" t="0"/>
          <a:stretch/>
        </p:blipFill>
        <p:spPr>
          <a:xfrm>
            <a:off x="7308150" y="205215"/>
            <a:ext cx="403500" cy="402900"/>
          </a:xfrm>
          <a:prstGeom prst="ellipse">
            <a:avLst/>
          </a:prstGeom>
          <a:noFill/>
          <a:ln>
            <a:noFill/>
          </a:ln>
        </p:spPr>
      </p:pic>
      <p:pic>
        <p:nvPicPr>
          <p:cNvPr id="374" name="Google Shape;374;p52"/>
          <p:cNvPicPr preferRelativeResize="0"/>
          <p:nvPr/>
        </p:nvPicPr>
        <p:blipFill rotWithShape="1">
          <a:blip r:embed="rId6">
            <a:alphaModFix/>
          </a:blip>
          <a:srcRect b="0" l="13645" r="480" t="0"/>
          <a:stretch/>
        </p:blipFill>
        <p:spPr>
          <a:xfrm>
            <a:off x="7784050" y="174190"/>
            <a:ext cx="403500" cy="402900"/>
          </a:xfrm>
          <a:prstGeom prst="ellipse">
            <a:avLst/>
          </a:prstGeom>
          <a:noFill/>
          <a:ln>
            <a:noFill/>
          </a:ln>
        </p:spPr>
      </p:pic>
      <p:pic>
        <p:nvPicPr>
          <p:cNvPr id="375" name="Google Shape;375;p52"/>
          <p:cNvPicPr preferRelativeResize="0"/>
          <p:nvPr/>
        </p:nvPicPr>
        <p:blipFill>
          <a:blip r:embed="rId7">
            <a:alphaModFix/>
          </a:blip>
          <a:stretch>
            <a:fillRect/>
          </a:stretch>
        </p:blipFill>
        <p:spPr>
          <a:xfrm>
            <a:off x="8259950" y="173900"/>
            <a:ext cx="403500" cy="403500"/>
          </a:xfrm>
          <a:prstGeom prst="ellipse">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3"/>
          <p:cNvSpPr txBox="1"/>
          <p:nvPr/>
        </p:nvSpPr>
        <p:spPr>
          <a:xfrm>
            <a:off x="1381550" y="1311600"/>
            <a:ext cx="3346800" cy="3740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b="1" lang="en" sz="1100">
                <a:solidFill>
                  <a:schemeClr val="hlink"/>
                </a:solidFill>
                <a:latin typeface="Source Sans Pro"/>
                <a:ea typeface="Source Sans Pro"/>
                <a:cs typeface="Source Sans Pro"/>
                <a:sym typeface="Source Sans Pro"/>
              </a:rPr>
              <a:t>Contexte </a:t>
            </a:r>
            <a:endParaRPr b="1" sz="1100">
              <a:solidFill>
                <a:schemeClr val="hlink"/>
              </a:solidFill>
              <a:latin typeface="Source Sans Pro"/>
              <a:ea typeface="Source Sans Pro"/>
              <a:cs typeface="Source Sans Pro"/>
              <a:sym typeface="Source Sans Pro"/>
            </a:endParaRPr>
          </a:p>
          <a:p>
            <a:pPr indent="0" lvl="0" marL="0" rtl="0" algn="just">
              <a:spcBef>
                <a:spcPts val="0"/>
              </a:spcBef>
              <a:spcAft>
                <a:spcPts val="0"/>
              </a:spcAft>
              <a:buClr>
                <a:schemeClr val="dk1"/>
              </a:buClr>
              <a:buSzPts val="1100"/>
              <a:buFont typeface="Arial"/>
              <a:buNone/>
            </a:pPr>
            <a:r>
              <a:t/>
            </a:r>
            <a:endParaRPr b="1" sz="1100">
              <a:solidFill>
                <a:srgbClr val="1D1C1D"/>
              </a:solidFill>
              <a:latin typeface="Source Sans Pro"/>
              <a:ea typeface="Source Sans Pro"/>
              <a:cs typeface="Source Sans Pro"/>
              <a:sym typeface="Source Sans Pro"/>
            </a:endParaRPr>
          </a:p>
          <a:p>
            <a:pPr indent="0" lvl="0" marL="0" rtl="0" algn="just">
              <a:spcBef>
                <a:spcPts val="0"/>
              </a:spcBef>
              <a:spcAft>
                <a:spcPts val="0"/>
              </a:spcAft>
              <a:buClr>
                <a:schemeClr val="dk1"/>
              </a:buClr>
              <a:buSzPts val="1100"/>
              <a:buFont typeface="Arial"/>
              <a:buNone/>
            </a:pPr>
            <a:r>
              <a:rPr lang="en" sz="1100">
                <a:solidFill>
                  <a:srgbClr val="1D1C1D"/>
                </a:solidFill>
                <a:latin typeface="Source Sans Pro"/>
                <a:ea typeface="Source Sans Pro"/>
                <a:cs typeface="Source Sans Pro"/>
                <a:sym typeface="Source Sans Pro"/>
              </a:rPr>
              <a:t>Nous nous appuyons sur la fonctionnalité </a:t>
            </a:r>
            <a:r>
              <a:rPr i="1" lang="en" sz="1100">
                <a:solidFill>
                  <a:srgbClr val="1D1C1D"/>
                </a:solidFill>
                <a:latin typeface="Source Sans Pro"/>
                <a:ea typeface="Source Sans Pro"/>
                <a:cs typeface="Source Sans Pro"/>
                <a:sym typeface="Source Sans Pro"/>
              </a:rPr>
              <a:t>Connect</a:t>
            </a:r>
            <a:r>
              <a:rPr lang="en" sz="1100">
                <a:solidFill>
                  <a:srgbClr val="1D1C1D"/>
                </a:solidFill>
                <a:latin typeface="Source Sans Pro"/>
                <a:ea typeface="Source Sans Pro"/>
                <a:cs typeface="Source Sans Pro"/>
                <a:sym typeface="Source Sans Pro"/>
              </a:rPr>
              <a:t> de Sweep. </a:t>
            </a:r>
            <a:endParaRPr sz="1100">
              <a:solidFill>
                <a:srgbClr val="1D1C1D"/>
              </a:solidFill>
              <a:latin typeface="Source Sans Pro"/>
              <a:ea typeface="Source Sans Pro"/>
              <a:cs typeface="Source Sans Pro"/>
              <a:sym typeface="Source Sans Pro"/>
            </a:endParaRPr>
          </a:p>
          <a:p>
            <a:pPr indent="0" lvl="0" marL="0" rtl="0" algn="just">
              <a:spcBef>
                <a:spcPts val="0"/>
              </a:spcBef>
              <a:spcAft>
                <a:spcPts val="0"/>
              </a:spcAft>
              <a:buClr>
                <a:schemeClr val="dk1"/>
              </a:buClr>
              <a:buSzPts val="1100"/>
              <a:buFont typeface="Arial"/>
              <a:buNone/>
            </a:pPr>
            <a:r>
              <a:rPr i="1" lang="en" sz="1100">
                <a:solidFill>
                  <a:srgbClr val="1D1C1D"/>
                </a:solidFill>
                <a:latin typeface="Source Sans Pro"/>
                <a:ea typeface="Source Sans Pro"/>
                <a:cs typeface="Source Sans Pro"/>
                <a:sym typeface="Source Sans Pro"/>
              </a:rPr>
              <a:t>Connect</a:t>
            </a:r>
            <a:r>
              <a:rPr lang="en" sz="1100">
                <a:solidFill>
                  <a:srgbClr val="1D1C1D"/>
                </a:solidFill>
                <a:latin typeface="Source Sans Pro"/>
                <a:ea typeface="Source Sans Pro"/>
                <a:cs typeface="Source Sans Pro"/>
                <a:sym typeface="Source Sans Pro"/>
              </a:rPr>
              <a:t> permet de préciser le Scope 3 de nos clients utilisateurs en l’enrichissant des données d’émissions de leurs propres partenaires, fournisseurs ou clients. </a:t>
            </a:r>
            <a:r>
              <a:rPr i="1" lang="en" sz="1100">
                <a:solidFill>
                  <a:srgbClr val="1D1C1D"/>
                </a:solidFill>
                <a:latin typeface="Source Sans Pro"/>
                <a:ea typeface="Source Sans Pro"/>
                <a:cs typeface="Source Sans Pro"/>
                <a:sym typeface="Source Sans Pro"/>
              </a:rPr>
              <a:t>Connect</a:t>
            </a:r>
            <a:r>
              <a:rPr lang="en" sz="1100">
                <a:solidFill>
                  <a:srgbClr val="1D1C1D"/>
                </a:solidFill>
                <a:latin typeface="Source Sans Pro"/>
                <a:ea typeface="Source Sans Pro"/>
                <a:cs typeface="Source Sans Pro"/>
                <a:sym typeface="Source Sans Pro"/>
              </a:rPr>
              <a:t> les invite sur la plateforme Sweep où ils pourront eux mêmes facilement mesurer leurs émissions et les partager selon des règles établies par les parties prenantes (% de détention de CA réalisé entre partenaires, Application méthode “émissions financées”, etc). </a:t>
            </a:r>
            <a:endParaRPr sz="1100">
              <a:solidFill>
                <a:srgbClr val="1D1C1D"/>
              </a:solidFill>
              <a:latin typeface="Source Sans Pro"/>
              <a:ea typeface="Source Sans Pro"/>
              <a:cs typeface="Source Sans Pro"/>
              <a:sym typeface="Source Sans Pro"/>
            </a:endParaRPr>
          </a:p>
          <a:p>
            <a:pPr indent="0" lvl="0" marL="0" rtl="0" algn="just">
              <a:spcBef>
                <a:spcPts val="0"/>
              </a:spcBef>
              <a:spcAft>
                <a:spcPts val="0"/>
              </a:spcAft>
              <a:buClr>
                <a:schemeClr val="dk1"/>
              </a:buClr>
              <a:buSzPts val="1100"/>
              <a:buFont typeface="Arial"/>
              <a:buNone/>
            </a:pPr>
            <a:r>
              <a:rPr b="1" lang="en" sz="1100">
                <a:solidFill>
                  <a:srgbClr val="1D1C1D"/>
                </a:solidFill>
                <a:latin typeface="Source Sans Pro"/>
                <a:ea typeface="Source Sans Pro"/>
                <a:cs typeface="Source Sans Pro"/>
                <a:sym typeface="Source Sans Pro"/>
              </a:rPr>
              <a:t>L’entreprise cliente crée ainsi un dialogue et un échange de données carbone qu’elle va consolider pour rendre compte de sa responsabilité la plus juste en termes d’émissions.</a:t>
            </a:r>
            <a:r>
              <a:rPr lang="en" sz="1100">
                <a:solidFill>
                  <a:srgbClr val="1D1C1D"/>
                </a:solidFill>
                <a:latin typeface="Source Sans Pro"/>
                <a:ea typeface="Source Sans Pro"/>
                <a:cs typeface="Source Sans Pro"/>
                <a:sym typeface="Source Sans Pro"/>
              </a:rPr>
              <a:t> </a:t>
            </a:r>
            <a:endParaRPr sz="1100">
              <a:solidFill>
                <a:srgbClr val="1D1C1D"/>
              </a:solidFill>
              <a:latin typeface="Source Sans Pro"/>
              <a:ea typeface="Source Sans Pro"/>
              <a:cs typeface="Source Sans Pro"/>
              <a:sym typeface="Source Sans Pro"/>
            </a:endParaRPr>
          </a:p>
          <a:p>
            <a:pPr indent="0" lvl="0" marL="0" rtl="0" algn="just">
              <a:spcBef>
                <a:spcPts val="0"/>
              </a:spcBef>
              <a:spcAft>
                <a:spcPts val="0"/>
              </a:spcAft>
              <a:buClr>
                <a:schemeClr val="dk1"/>
              </a:buClr>
              <a:buSzPts val="1100"/>
              <a:buFont typeface="Arial"/>
              <a:buNone/>
            </a:pPr>
            <a:r>
              <a:t/>
            </a:r>
            <a:endParaRPr sz="11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rPr b="1" lang="en" sz="1100">
                <a:solidFill>
                  <a:srgbClr val="283FFF"/>
                </a:solidFill>
                <a:latin typeface="Source Sans Pro"/>
                <a:ea typeface="Source Sans Pro"/>
                <a:cs typeface="Source Sans Pro"/>
                <a:sym typeface="Source Sans Pro"/>
              </a:rPr>
              <a:t>Le + Sweep </a:t>
            </a:r>
            <a:r>
              <a:rPr lang="en" sz="1100">
                <a:solidFill>
                  <a:srgbClr val="1D1C1D"/>
                </a:solidFill>
                <a:latin typeface="Source Sans Pro"/>
                <a:ea typeface="Source Sans Pro"/>
                <a:cs typeface="Source Sans Pro"/>
                <a:sym typeface="Source Sans Pro"/>
              </a:rPr>
              <a:t>🌍  :  plus la baseline est précise et juste, meilleures seront les projections de réductions à l’échelle du monde. </a:t>
            </a:r>
            <a:endParaRPr b="1">
              <a:solidFill>
                <a:srgbClr val="1D1C1D"/>
              </a:solidFill>
              <a:latin typeface="Source Sans Pro"/>
              <a:ea typeface="Source Sans Pro"/>
              <a:cs typeface="Source Sans Pro"/>
              <a:sym typeface="Source Sans Pro"/>
            </a:endParaRPr>
          </a:p>
        </p:txBody>
      </p:sp>
      <p:sp>
        <p:nvSpPr>
          <p:cNvPr id="381" name="Google Shape;381;p53"/>
          <p:cNvSpPr/>
          <p:nvPr/>
        </p:nvSpPr>
        <p:spPr>
          <a:xfrm>
            <a:off x="1384650" y="332906"/>
            <a:ext cx="29985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lang="en" sz="800">
                <a:solidFill>
                  <a:schemeClr val="dk1"/>
                </a:solidFill>
                <a:latin typeface="Space Mono"/>
                <a:ea typeface="Space Mono"/>
                <a:cs typeface="Space Mono"/>
                <a:sym typeface="Space Mono"/>
              </a:rPr>
              <a:t>Objectif 1</a:t>
            </a:r>
            <a:endParaRPr sz="800">
              <a:latin typeface="Space Mono"/>
              <a:ea typeface="Space Mono"/>
              <a:cs typeface="Space Mono"/>
              <a:sym typeface="Space Mono"/>
            </a:endParaRPr>
          </a:p>
        </p:txBody>
      </p:sp>
      <p:sp>
        <p:nvSpPr>
          <p:cNvPr id="382" name="Google Shape;382;p53"/>
          <p:cNvSpPr/>
          <p:nvPr/>
        </p:nvSpPr>
        <p:spPr>
          <a:xfrm>
            <a:off x="1381550" y="750700"/>
            <a:ext cx="6243300" cy="4638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800"/>
              <a:buFont typeface="Montserrat"/>
              <a:buNone/>
            </a:pPr>
            <a:r>
              <a:rPr lang="en" sz="2000">
                <a:solidFill>
                  <a:schemeClr val="dk1"/>
                </a:solidFill>
                <a:latin typeface="Source Sans Pro"/>
                <a:ea typeface="Source Sans Pro"/>
                <a:cs typeface="Source Sans Pro"/>
                <a:sym typeface="Source Sans Pro"/>
              </a:rPr>
              <a:t>  </a:t>
            </a:r>
            <a:r>
              <a:rPr b="1" lang="en" sz="2000">
                <a:solidFill>
                  <a:srgbClr val="1D1C1D"/>
                </a:solidFill>
                <a:latin typeface="Source Sans Pro"/>
                <a:ea typeface="Source Sans Pro"/>
                <a:cs typeface="Source Sans Pro"/>
                <a:sym typeface="Source Sans Pro"/>
              </a:rPr>
              <a:t>Étendre la mesure aux scopes 3 de nos clients</a:t>
            </a:r>
            <a:endParaRPr sz="2000">
              <a:solidFill>
                <a:schemeClr val="dk1"/>
              </a:solidFill>
              <a:latin typeface="Source Sans Pro"/>
              <a:ea typeface="Source Sans Pro"/>
              <a:cs typeface="Source Sans Pro"/>
              <a:sym typeface="Source Sans Pro"/>
            </a:endParaRPr>
          </a:p>
          <a:p>
            <a:pPr indent="0" lvl="0" marL="0" rtl="0" algn="l">
              <a:spcBef>
                <a:spcPts val="0"/>
              </a:spcBef>
              <a:spcAft>
                <a:spcPts val="0"/>
              </a:spcAft>
              <a:buClr>
                <a:srgbClr val="FFFFFF"/>
              </a:buClr>
              <a:buSzPts val="3800"/>
              <a:buFont typeface="Montserrat"/>
              <a:buNone/>
            </a:pPr>
            <a:r>
              <a:t/>
            </a:r>
            <a:endParaRPr sz="2000">
              <a:latin typeface="Source Sans Pro"/>
              <a:ea typeface="Source Sans Pro"/>
              <a:cs typeface="Source Sans Pro"/>
              <a:sym typeface="Source Sans Pro"/>
            </a:endParaRPr>
          </a:p>
        </p:txBody>
      </p:sp>
      <p:sp>
        <p:nvSpPr>
          <p:cNvPr id="383" name="Google Shape;383;p53"/>
          <p:cNvSpPr txBox="1"/>
          <p:nvPr/>
        </p:nvSpPr>
        <p:spPr>
          <a:xfrm>
            <a:off x="5177950" y="1328675"/>
            <a:ext cx="3617100" cy="2201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sz="1100">
                <a:solidFill>
                  <a:schemeClr val="hlink"/>
                </a:solidFill>
                <a:latin typeface="Source Sans Pro"/>
                <a:ea typeface="Source Sans Pro"/>
                <a:cs typeface="Source Sans Pro"/>
                <a:sym typeface="Source Sans Pro"/>
              </a:rPr>
              <a:t>Nos indicateurs - </a:t>
            </a:r>
            <a:r>
              <a:rPr lang="en" sz="1050">
                <a:solidFill>
                  <a:srgbClr val="3C4043"/>
                </a:solidFill>
                <a:latin typeface="Roboto"/>
                <a:ea typeface="Roboto"/>
                <a:cs typeface="Roboto"/>
                <a:sym typeface="Roboto"/>
              </a:rPr>
              <a:t>Pour faciliter la réalisation du bilan carbone des clients, SWEEP propose de</a:t>
            </a:r>
            <a:endParaRPr b="1" sz="1100">
              <a:solidFill>
                <a:schemeClr val="hlink"/>
              </a:solidFill>
              <a:latin typeface="Source Sans Pro"/>
              <a:ea typeface="Source Sans Pro"/>
              <a:cs typeface="Source Sans Pro"/>
              <a:sym typeface="Source Sans Pro"/>
            </a:endParaRPr>
          </a:p>
          <a:p>
            <a:pPr indent="0" lvl="0" marL="0" rtl="0" algn="just">
              <a:spcBef>
                <a:spcPts val="0"/>
              </a:spcBef>
              <a:spcAft>
                <a:spcPts val="0"/>
              </a:spcAft>
              <a:buNone/>
            </a:pPr>
            <a:r>
              <a:t/>
            </a:r>
            <a:endParaRPr sz="1100">
              <a:solidFill>
                <a:srgbClr val="1D1C1D"/>
              </a:solidFill>
              <a:latin typeface="Source Sans Pro"/>
              <a:ea typeface="Source Sans Pro"/>
              <a:cs typeface="Source Sans Pro"/>
              <a:sym typeface="Source Sans Pro"/>
            </a:endParaRPr>
          </a:p>
          <a:p>
            <a:pPr indent="-298450" lvl="0" marL="457200" rtl="0" algn="just">
              <a:spcBef>
                <a:spcPts val="0"/>
              </a:spcBef>
              <a:spcAft>
                <a:spcPts val="0"/>
              </a:spcAft>
              <a:buClr>
                <a:srgbClr val="1D1C1D"/>
              </a:buClr>
              <a:buSzPts val="1100"/>
              <a:buFont typeface="Source Sans Pro"/>
              <a:buChar char="●"/>
            </a:pPr>
            <a:r>
              <a:rPr lang="en" sz="1050">
                <a:solidFill>
                  <a:srgbClr val="3C4043"/>
                </a:solidFill>
                <a:latin typeface="Roboto"/>
                <a:ea typeface="Roboto"/>
                <a:cs typeface="Roboto"/>
                <a:sym typeface="Roboto"/>
              </a:rPr>
              <a:t>Suivre le niveau de complétude en se basant sur le référentiel du GHG Protocol et sur le nombre de données utilisées</a:t>
            </a:r>
            <a:r>
              <a:rPr lang="en" sz="1100">
                <a:solidFill>
                  <a:srgbClr val="1D1C1D"/>
                </a:solidFill>
                <a:latin typeface="Source Sans Pro"/>
                <a:ea typeface="Source Sans Pro"/>
                <a:cs typeface="Source Sans Pro"/>
                <a:sym typeface="Source Sans Pro"/>
              </a:rPr>
              <a:t> </a:t>
            </a:r>
            <a:endParaRPr sz="1100">
              <a:solidFill>
                <a:srgbClr val="1D1C1D"/>
              </a:solidFill>
              <a:latin typeface="Source Sans Pro"/>
              <a:ea typeface="Source Sans Pro"/>
              <a:cs typeface="Source Sans Pro"/>
              <a:sym typeface="Source Sans Pro"/>
            </a:endParaRPr>
          </a:p>
          <a:p>
            <a:pPr indent="-298450" lvl="0" marL="457200" rtl="0" algn="just">
              <a:spcBef>
                <a:spcPts val="0"/>
              </a:spcBef>
              <a:spcAft>
                <a:spcPts val="0"/>
              </a:spcAft>
              <a:buClr>
                <a:srgbClr val="1D1C1D"/>
              </a:buClr>
              <a:buSzPts val="1100"/>
              <a:buFont typeface="Source Sans Pro"/>
              <a:buChar char="●"/>
            </a:pPr>
            <a:r>
              <a:rPr lang="en" sz="1100">
                <a:solidFill>
                  <a:srgbClr val="1D1C1D"/>
                </a:solidFill>
                <a:latin typeface="Source Sans Pro"/>
                <a:ea typeface="Source Sans Pro"/>
                <a:cs typeface="Source Sans Pro"/>
                <a:sym typeface="Source Sans Pro"/>
              </a:rPr>
              <a:t>Suivre le pourcentage des clients ayant activé la fonctionnalité </a:t>
            </a:r>
            <a:r>
              <a:rPr i="1" lang="en" sz="1100">
                <a:solidFill>
                  <a:srgbClr val="1D1C1D"/>
                </a:solidFill>
                <a:latin typeface="Source Sans Pro"/>
                <a:ea typeface="Source Sans Pro"/>
                <a:cs typeface="Source Sans Pro"/>
                <a:sym typeface="Source Sans Pro"/>
              </a:rPr>
              <a:t>Connect</a:t>
            </a:r>
            <a:r>
              <a:rPr lang="en" sz="1100">
                <a:solidFill>
                  <a:srgbClr val="1D1C1D"/>
                </a:solidFill>
                <a:latin typeface="Source Sans Pro"/>
                <a:ea typeface="Source Sans Pro"/>
                <a:cs typeface="Source Sans Pro"/>
                <a:sym typeface="Source Sans Pro"/>
              </a:rPr>
              <a:t> et les catégories Scope 3 du GHG protocol </a:t>
            </a:r>
            <a:endParaRPr sz="1100">
              <a:solidFill>
                <a:srgbClr val="1D1C1D"/>
              </a:solidFill>
              <a:latin typeface="Source Sans Pro"/>
              <a:ea typeface="Source Sans Pro"/>
              <a:cs typeface="Source Sans Pro"/>
              <a:sym typeface="Source Sans Pro"/>
            </a:endParaRPr>
          </a:p>
          <a:p>
            <a:pPr indent="-298450" lvl="0" marL="457200" rtl="0" algn="just">
              <a:spcBef>
                <a:spcPts val="0"/>
              </a:spcBef>
              <a:spcAft>
                <a:spcPts val="0"/>
              </a:spcAft>
              <a:buClr>
                <a:srgbClr val="1D1C1D"/>
              </a:buClr>
              <a:buSzPts val="1100"/>
              <a:buFont typeface="Source Sans Pro"/>
              <a:buChar char="●"/>
            </a:pPr>
            <a:r>
              <a:rPr lang="en" sz="1100">
                <a:solidFill>
                  <a:srgbClr val="1D1C1D"/>
                </a:solidFill>
                <a:latin typeface="Source Sans Pro"/>
                <a:ea typeface="Source Sans Pro"/>
                <a:cs typeface="Source Sans Pro"/>
                <a:sym typeface="Source Sans Pro"/>
              </a:rPr>
              <a:t>Suivre la pourcentage d’activation de </a:t>
            </a:r>
            <a:r>
              <a:rPr i="1" lang="en" sz="1100">
                <a:solidFill>
                  <a:srgbClr val="1D1C1D"/>
                </a:solidFill>
                <a:latin typeface="Source Sans Pro"/>
                <a:ea typeface="Source Sans Pro"/>
                <a:cs typeface="Source Sans Pro"/>
                <a:sym typeface="Source Sans Pro"/>
              </a:rPr>
              <a:t>Connect</a:t>
            </a:r>
            <a:r>
              <a:rPr lang="en" sz="1100">
                <a:solidFill>
                  <a:srgbClr val="1D1C1D"/>
                </a:solidFill>
                <a:latin typeface="Source Sans Pro"/>
                <a:ea typeface="Source Sans Pro"/>
                <a:cs typeface="Source Sans Pro"/>
                <a:sym typeface="Source Sans Pro"/>
              </a:rPr>
              <a:t> par les partenaires une fois invités (calcul de leur propre scope 3)</a:t>
            </a:r>
            <a:endParaRPr b="1" sz="1100">
              <a:solidFill>
                <a:srgbClr val="283FFF"/>
              </a:solidFill>
              <a:latin typeface="Source Sans Pro"/>
              <a:ea typeface="Source Sans Pro"/>
              <a:cs typeface="Source Sans Pro"/>
              <a:sym typeface="Source Sans Pro"/>
            </a:endParaRPr>
          </a:p>
        </p:txBody>
      </p:sp>
      <p:sp>
        <p:nvSpPr>
          <p:cNvPr id="384" name="Google Shape;384;p53"/>
          <p:cNvSpPr txBox="1"/>
          <p:nvPr/>
        </p:nvSpPr>
        <p:spPr>
          <a:xfrm>
            <a:off x="5538525" y="3549150"/>
            <a:ext cx="3104100" cy="1477500"/>
          </a:xfrm>
          <a:prstGeom prst="rect">
            <a:avLst/>
          </a:prstGeom>
          <a:solidFill>
            <a:srgbClr val="FCE5CD"/>
          </a:solid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b="1" lang="en" sz="700">
                <a:solidFill>
                  <a:schemeClr val="hlink"/>
                </a:solidFill>
                <a:latin typeface="Source Sans Pro"/>
                <a:ea typeface="Source Sans Pro"/>
                <a:cs typeface="Source Sans Pro"/>
                <a:sym typeface="Source Sans Pro"/>
              </a:rPr>
              <a:t>Où nous en sommes aujourd'hui</a:t>
            </a:r>
            <a:endParaRPr b="1" sz="700">
              <a:solidFill>
                <a:schemeClr val="hlink"/>
              </a:solidFill>
              <a:latin typeface="Source Sans Pro"/>
              <a:ea typeface="Source Sans Pro"/>
              <a:cs typeface="Source Sans Pro"/>
              <a:sym typeface="Source Sans Pro"/>
            </a:endParaRPr>
          </a:p>
          <a:p>
            <a:pPr indent="0" lvl="0" marL="0" rtl="0" algn="just">
              <a:spcBef>
                <a:spcPts val="0"/>
              </a:spcBef>
              <a:spcAft>
                <a:spcPts val="0"/>
              </a:spcAft>
              <a:buClr>
                <a:schemeClr val="dk1"/>
              </a:buClr>
              <a:buSzPts val="1100"/>
              <a:buFont typeface="Arial"/>
              <a:buNone/>
            </a:pPr>
            <a:r>
              <a:t/>
            </a:r>
            <a:endParaRPr b="1" sz="700">
              <a:solidFill>
                <a:schemeClr val="hlink"/>
              </a:solidFill>
              <a:latin typeface="Source Sans Pro"/>
              <a:ea typeface="Source Sans Pro"/>
              <a:cs typeface="Source Sans Pro"/>
              <a:sym typeface="Source Sans Pro"/>
            </a:endParaRPr>
          </a:p>
          <a:p>
            <a:pPr indent="0" lvl="0" marL="0" rtl="0" algn="just">
              <a:spcBef>
                <a:spcPts val="0"/>
              </a:spcBef>
              <a:spcAft>
                <a:spcPts val="0"/>
              </a:spcAft>
              <a:buNone/>
            </a:pPr>
            <a:r>
              <a:rPr lang="en" sz="700">
                <a:solidFill>
                  <a:srgbClr val="1D1C1D"/>
                </a:solidFill>
                <a:latin typeface="Source Sans Pro"/>
                <a:ea typeface="Source Sans Pro"/>
                <a:cs typeface="Source Sans Pro"/>
                <a:sym typeface="Source Sans Pro"/>
              </a:rPr>
              <a:t>Nous proposons un accompagnement dans le "Climate journey" de nos clients comprenant la mesure de leur première empreinte carbone et la suite des actions qui en découlent. Le déploiement de </a:t>
            </a:r>
            <a:r>
              <a:rPr i="1" lang="en" sz="700">
                <a:solidFill>
                  <a:srgbClr val="1D1C1D"/>
                </a:solidFill>
                <a:latin typeface="Source Sans Pro"/>
                <a:ea typeface="Source Sans Pro"/>
                <a:cs typeface="Source Sans Pro"/>
                <a:sym typeface="Source Sans Pro"/>
              </a:rPr>
              <a:t>Connect</a:t>
            </a:r>
            <a:r>
              <a:rPr lang="en" sz="700">
                <a:solidFill>
                  <a:srgbClr val="1D1C1D"/>
                </a:solidFill>
                <a:latin typeface="Source Sans Pro"/>
                <a:ea typeface="Source Sans Pro"/>
                <a:cs typeface="Source Sans Pro"/>
                <a:sym typeface="Source Sans Pro"/>
              </a:rPr>
              <a:t> se fait progressivement et certains clients utilisent déjà cette fonctionnalité. </a:t>
            </a:r>
            <a:endParaRPr sz="700">
              <a:solidFill>
                <a:srgbClr val="1D1C1D"/>
              </a:solidFill>
              <a:latin typeface="Source Sans Pro"/>
              <a:ea typeface="Source Sans Pro"/>
              <a:cs typeface="Source Sans Pro"/>
              <a:sym typeface="Source Sans Pro"/>
            </a:endParaRPr>
          </a:p>
          <a:p>
            <a:pPr indent="0" lvl="0" marL="0" rtl="0" algn="just">
              <a:spcBef>
                <a:spcPts val="0"/>
              </a:spcBef>
              <a:spcAft>
                <a:spcPts val="0"/>
              </a:spcAft>
              <a:buClr>
                <a:schemeClr val="dk1"/>
              </a:buClr>
              <a:buSzPts val="1100"/>
              <a:buFont typeface="Arial"/>
              <a:buNone/>
            </a:pPr>
            <a:r>
              <a:t/>
            </a:r>
            <a:endParaRPr sz="7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rPr lang="en" sz="700">
                <a:solidFill>
                  <a:srgbClr val="1D1C1D"/>
                </a:solidFill>
                <a:latin typeface="Source Sans Pro"/>
                <a:ea typeface="Source Sans Pro"/>
                <a:cs typeface="Source Sans Pro"/>
                <a:sym typeface="Source Sans Pro"/>
              </a:rPr>
              <a:t>Nous prévoyons d'automatiser le suivi de ces indicateurs lorsque le nombre de clients sera suffisant (nous visons pour cela une base de 200 clients), nous pouvons considérer cet objectif pour mi-2023 (avec points bi-annuels pour valider en cours de route l'avancée avec le comité de mission et potentiels réajustements)</a:t>
            </a:r>
            <a:endParaRPr sz="1000">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p36"/>
          <p:cNvSpPr/>
          <p:nvPr/>
        </p:nvSpPr>
        <p:spPr>
          <a:xfrm>
            <a:off x="1384650" y="746950"/>
            <a:ext cx="2627700" cy="12291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rgbClr val="FFFFFF"/>
              </a:buClr>
              <a:buSzPts val="3800"/>
              <a:buFont typeface="Montserrat"/>
              <a:buNone/>
            </a:pPr>
            <a:r>
              <a:rPr lang="en" sz="2400">
                <a:latin typeface="Source Sans Pro"/>
                <a:ea typeface="Source Sans Pro"/>
                <a:cs typeface="Source Sans Pro"/>
                <a:sym typeface="Source Sans Pro"/>
              </a:rPr>
              <a:t>Sommaire</a:t>
            </a:r>
            <a:endParaRPr sz="1200">
              <a:latin typeface="Source Sans Pro"/>
              <a:ea typeface="Source Sans Pro"/>
              <a:cs typeface="Source Sans Pro"/>
              <a:sym typeface="Source Sans Pro"/>
            </a:endParaRPr>
          </a:p>
        </p:txBody>
      </p:sp>
      <p:sp>
        <p:nvSpPr>
          <p:cNvPr id="165" name="Google Shape;165;p36"/>
          <p:cNvSpPr txBox="1"/>
          <p:nvPr/>
        </p:nvSpPr>
        <p:spPr>
          <a:xfrm>
            <a:off x="1384650" y="1589775"/>
            <a:ext cx="5090700" cy="3130800"/>
          </a:xfrm>
          <a:prstGeom prst="rect">
            <a:avLst/>
          </a:prstGeom>
          <a:noFill/>
          <a:ln>
            <a:noFill/>
          </a:ln>
        </p:spPr>
        <p:txBody>
          <a:bodyPr anchorCtr="0" anchor="t" bIns="91425" lIns="91425" spcFirstLastPara="1" rIns="91425" wrap="square" tIns="91425">
            <a:spAutoFit/>
          </a:bodyPr>
          <a:lstStyle/>
          <a:p>
            <a:pPr indent="-304800" lvl="0" marL="457200" marR="12700" rtl="0" algn="just">
              <a:lnSpc>
                <a:spcPct val="115000"/>
              </a:lnSpc>
              <a:spcBef>
                <a:spcPts val="0"/>
              </a:spcBef>
              <a:spcAft>
                <a:spcPts val="0"/>
              </a:spcAft>
              <a:buClr>
                <a:schemeClr val="dk1"/>
              </a:buClr>
              <a:buSzPts val="1200"/>
              <a:buFont typeface="Source Sans Pro"/>
              <a:buChar char="●"/>
            </a:pPr>
            <a:r>
              <a:rPr b="1" lang="en" sz="1200">
                <a:solidFill>
                  <a:schemeClr val="dk1"/>
                </a:solidFill>
                <a:latin typeface="Source Sans Pro"/>
                <a:ea typeface="Source Sans Pro"/>
                <a:cs typeface="Source Sans Pro"/>
                <a:sym typeface="Source Sans Pro"/>
              </a:rPr>
              <a:t>Que fait Sweep ? </a:t>
            </a:r>
            <a:endParaRPr b="1" sz="1200">
              <a:solidFill>
                <a:schemeClr val="dk1"/>
              </a:solidFill>
              <a:latin typeface="Source Sans Pro"/>
              <a:ea typeface="Source Sans Pro"/>
              <a:cs typeface="Source Sans Pro"/>
              <a:sym typeface="Source Sans Pro"/>
            </a:endParaRPr>
          </a:p>
          <a:p>
            <a:pPr indent="-304800" lvl="0" marL="457200" marR="12700" rtl="0" algn="just">
              <a:lnSpc>
                <a:spcPct val="115000"/>
              </a:lnSpc>
              <a:spcBef>
                <a:spcPts val="0"/>
              </a:spcBef>
              <a:spcAft>
                <a:spcPts val="0"/>
              </a:spcAft>
              <a:buClr>
                <a:schemeClr val="dk1"/>
              </a:buClr>
              <a:buSzPts val="1200"/>
              <a:buFont typeface="Source Sans Pro"/>
              <a:buChar char="●"/>
            </a:pPr>
            <a:r>
              <a:rPr b="1" lang="en" sz="1200">
                <a:solidFill>
                  <a:schemeClr val="dk1"/>
                </a:solidFill>
                <a:latin typeface="Source Sans Pro"/>
                <a:ea typeface="Source Sans Pro"/>
                <a:cs typeface="Source Sans Pro"/>
                <a:sym typeface="Source Sans Pro"/>
              </a:rPr>
              <a:t>Pourquoi choisir d’être une Société à M</a:t>
            </a:r>
            <a:r>
              <a:rPr b="1" lang="en" sz="1200">
                <a:solidFill>
                  <a:schemeClr val="dk1"/>
                </a:solidFill>
                <a:latin typeface="Source Sans Pro"/>
                <a:ea typeface="Source Sans Pro"/>
                <a:cs typeface="Source Sans Pro"/>
                <a:sym typeface="Source Sans Pro"/>
              </a:rPr>
              <a:t>ission</a:t>
            </a:r>
            <a:endParaRPr b="1" sz="1200">
              <a:solidFill>
                <a:schemeClr val="dk1"/>
              </a:solidFill>
              <a:latin typeface="Source Sans Pro"/>
              <a:ea typeface="Source Sans Pro"/>
              <a:cs typeface="Source Sans Pro"/>
              <a:sym typeface="Source Sans Pro"/>
            </a:endParaRPr>
          </a:p>
          <a:p>
            <a:pPr indent="-304800" lvl="1" marL="914400" marR="12700" rtl="0" algn="just">
              <a:lnSpc>
                <a:spcPct val="115000"/>
              </a:lnSpc>
              <a:spcBef>
                <a:spcPts val="0"/>
              </a:spcBef>
              <a:spcAft>
                <a:spcPts val="0"/>
              </a:spcAft>
              <a:buClr>
                <a:schemeClr val="dk1"/>
              </a:buClr>
              <a:buSzPts val="1200"/>
              <a:buFont typeface="Source Sans Pro"/>
              <a:buChar char="○"/>
            </a:pPr>
            <a:r>
              <a:rPr b="1" lang="en" sz="1200">
                <a:solidFill>
                  <a:schemeClr val="dk1"/>
                </a:solidFill>
                <a:latin typeface="Source Sans Pro"/>
                <a:ea typeface="Source Sans Pro"/>
                <a:cs typeface="Source Sans Pro"/>
                <a:sym typeface="Source Sans Pro"/>
              </a:rPr>
              <a:t>Les sociétés à missions </a:t>
            </a:r>
            <a:endParaRPr b="1" sz="1200">
              <a:solidFill>
                <a:schemeClr val="dk1"/>
              </a:solidFill>
              <a:latin typeface="Source Sans Pro"/>
              <a:ea typeface="Source Sans Pro"/>
              <a:cs typeface="Source Sans Pro"/>
              <a:sym typeface="Source Sans Pro"/>
            </a:endParaRPr>
          </a:p>
          <a:p>
            <a:pPr indent="-304800" lvl="1" marL="914400" marR="12700" rtl="0" algn="just">
              <a:lnSpc>
                <a:spcPct val="115000"/>
              </a:lnSpc>
              <a:spcBef>
                <a:spcPts val="0"/>
              </a:spcBef>
              <a:spcAft>
                <a:spcPts val="0"/>
              </a:spcAft>
              <a:buClr>
                <a:schemeClr val="dk1"/>
              </a:buClr>
              <a:buSzPts val="1200"/>
              <a:buFont typeface="Source Sans Pro"/>
              <a:buChar char="○"/>
            </a:pPr>
            <a:r>
              <a:rPr b="1" lang="en" sz="1200">
                <a:solidFill>
                  <a:schemeClr val="dk1"/>
                </a:solidFill>
                <a:latin typeface="Source Sans Pro"/>
                <a:ea typeface="Source Sans Pro"/>
                <a:cs typeface="Source Sans Pro"/>
                <a:sym typeface="Source Sans Pro"/>
              </a:rPr>
              <a:t>Notre</a:t>
            </a:r>
            <a:r>
              <a:rPr b="1" lang="en" sz="1200">
                <a:solidFill>
                  <a:schemeClr val="dk1"/>
                </a:solidFill>
                <a:latin typeface="Source Sans Pro"/>
                <a:ea typeface="Source Sans Pro"/>
                <a:cs typeface="Source Sans Pro"/>
                <a:sym typeface="Source Sans Pro"/>
              </a:rPr>
              <a:t> mission </a:t>
            </a:r>
            <a:endParaRPr b="1" sz="1200">
              <a:solidFill>
                <a:schemeClr val="dk1"/>
              </a:solidFill>
              <a:latin typeface="Source Sans Pro"/>
              <a:ea typeface="Source Sans Pro"/>
              <a:cs typeface="Source Sans Pro"/>
              <a:sym typeface="Source Sans Pro"/>
            </a:endParaRPr>
          </a:p>
          <a:p>
            <a:pPr indent="-304800" lvl="1" marL="914400" marR="12700" rtl="0" algn="just">
              <a:lnSpc>
                <a:spcPct val="115000"/>
              </a:lnSpc>
              <a:spcBef>
                <a:spcPts val="0"/>
              </a:spcBef>
              <a:spcAft>
                <a:spcPts val="0"/>
              </a:spcAft>
              <a:buClr>
                <a:schemeClr val="dk1"/>
              </a:buClr>
              <a:buSzPts val="1200"/>
              <a:buFont typeface="Source Sans Pro"/>
              <a:buChar char="○"/>
            </a:pPr>
            <a:r>
              <a:rPr b="1" lang="en" sz="1200">
                <a:solidFill>
                  <a:schemeClr val="dk1"/>
                </a:solidFill>
                <a:latin typeface="Source Sans Pro"/>
                <a:ea typeface="Source Sans Pro"/>
                <a:cs typeface="Source Sans Pro"/>
                <a:sym typeface="Source Sans Pro"/>
              </a:rPr>
              <a:t>Notre comité de mission</a:t>
            </a:r>
            <a:endParaRPr b="1" sz="1200">
              <a:solidFill>
                <a:schemeClr val="dk1"/>
              </a:solidFill>
              <a:latin typeface="Source Sans Pro"/>
              <a:ea typeface="Source Sans Pro"/>
              <a:cs typeface="Source Sans Pro"/>
              <a:sym typeface="Source Sans Pro"/>
            </a:endParaRPr>
          </a:p>
          <a:p>
            <a:pPr indent="-304800" lvl="2" marL="1371600" marR="12700" rtl="0" algn="just">
              <a:lnSpc>
                <a:spcPct val="115000"/>
              </a:lnSpc>
              <a:spcBef>
                <a:spcPts val="0"/>
              </a:spcBef>
              <a:spcAft>
                <a:spcPts val="0"/>
              </a:spcAft>
              <a:buClr>
                <a:schemeClr val="dk1"/>
              </a:buClr>
              <a:buSzPts val="1200"/>
              <a:buFont typeface="Source Sans Pro"/>
              <a:buChar char="■"/>
            </a:pPr>
            <a:r>
              <a:rPr b="1" lang="en" sz="1200">
                <a:solidFill>
                  <a:schemeClr val="dk1"/>
                </a:solidFill>
                <a:latin typeface="Source Sans Pro"/>
                <a:ea typeface="Source Sans Pro"/>
                <a:cs typeface="Source Sans Pro"/>
                <a:sym typeface="Source Sans Pro"/>
              </a:rPr>
              <a:t>Membres </a:t>
            </a:r>
            <a:endParaRPr b="1" sz="1200">
              <a:solidFill>
                <a:schemeClr val="dk1"/>
              </a:solidFill>
              <a:latin typeface="Source Sans Pro"/>
              <a:ea typeface="Source Sans Pro"/>
              <a:cs typeface="Source Sans Pro"/>
              <a:sym typeface="Source Sans Pro"/>
            </a:endParaRPr>
          </a:p>
          <a:p>
            <a:pPr indent="-304800" lvl="2" marL="1371600" marR="12700" rtl="0" algn="just">
              <a:lnSpc>
                <a:spcPct val="115000"/>
              </a:lnSpc>
              <a:spcBef>
                <a:spcPts val="0"/>
              </a:spcBef>
              <a:spcAft>
                <a:spcPts val="0"/>
              </a:spcAft>
              <a:buClr>
                <a:schemeClr val="dk1"/>
              </a:buClr>
              <a:buSzPts val="1200"/>
              <a:buFont typeface="Source Sans Pro"/>
              <a:buChar char="■"/>
            </a:pPr>
            <a:r>
              <a:rPr b="1" lang="en" sz="1200">
                <a:solidFill>
                  <a:schemeClr val="dk1"/>
                </a:solidFill>
                <a:latin typeface="Source Sans Pro"/>
                <a:ea typeface="Source Sans Pro"/>
                <a:cs typeface="Source Sans Pro"/>
                <a:sym typeface="Source Sans Pro"/>
              </a:rPr>
              <a:t>Fonctionnement</a:t>
            </a:r>
            <a:endParaRPr b="1" sz="1200">
              <a:solidFill>
                <a:schemeClr val="dk1"/>
              </a:solidFill>
              <a:latin typeface="Source Sans Pro"/>
              <a:ea typeface="Source Sans Pro"/>
              <a:cs typeface="Source Sans Pro"/>
              <a:sym typeface="Source Sans Pro"/>
            </a:endParaRPr>
          </a:p>
          <a:p>
            <a:pPr indent="-304800" lvl="2" marL="1371600" marR="12700" rtl="0" algn="just">
              <a:lnSpc>
                <a:spcPct val="115000"/>
              </a:lnSpc>
              <a:spcBef>
                <a:spcPts val="0"/>
              </a:spcBef>
              <a:spcAft>
                <a:spcPts val="0"/>
              </a:spcAft>
              <a:buClr>
                <a:schemeClr val="dk1"/>
              </a:buClr>
              <a:buSzPts val="1200"/>
              <a:buFont typeface="Source Sans Pro"/>
              <a:buChar char="■"/>
            </a:pPr>
            <a:r>
              <a:rPr b="1" lang="en" sz="1200">
                <a:solidFill>
                  <a:schemeClr val="dk1"/>
                </a:solidFill>
                <a:latin typeface="Source Sans Pro"/>
                <a:ea typeface="Source Sans Pro"/>
                <a:cs typeface="Source Sans Pro"/>
                <a:sym typeface="Source Sans Pro"/>
              </a:rPr>
              <a:t>Mot du président </a:t>
            </a:r>
            <a:endParaRPr b="1" sz="1200">
              <a:solidFill>
                <a:schemeClr val="dk1"/>
              </a:solidFill>
              <a:latin typeface="Source Sans Pro"/>
              <a:ea typeface="Source Sans Pro"/>
              <a:cs typeface="Source Sans Pro"/>
              <a:sym typeface="Source Sans Pro"/>
            </a:endParaRPr>
          </a:p>
          <a:p>
            <a:pPr indent="-304800" lvl="0" marL="457200" marR="12700" rtl="0" algn="just">
              <a:lnSpc>
                <a:spcPct val="115000"/>
              </a:lnSpc>
              <a:spcBef>
                <a:spcPts val="0"/>
              </a:spcBef>
              <a:spcAft>
                <a:spcPts val="0"/>
              </a:spcAft>
              <a:buClr>
                <a:schemeClr val="dk1"/>
              </a:buClr>
              <a:buSzPts val="1200"/>
              <a:buFont typeface="Source Sans Pro"/>
              <a:buChar char="●"/>
            </a:pPr>
            <a:r>
              <a:rPr b="1" lang="en" sz="1200">
                <a:solidFill>
                  <a:schemeClr val="dk1"/>
                </a:solidFill>
                <a:latin typeface="Source Sans Pro"/>
                <a:ea typeface="Source Sans Pro"/>
                <a:cs typeface="Source Sans Pro"/>
                <a:sym typeface="Source Sans Pro"/>
              </a:rPr>
              <a:t>Nos indicateurs de suivi de l'exécution de notre mission</a:t>
            </a:r>
            <a:endParaRPr b="1" sz="1200">
              <a:solidFill>
                <a:schemeClr val="dk1"/>
              </a:solidFill>
              <a:latin typeface="Source Sans Pro"/>
              <a:ea typeface="Source Sans Pro"/>
              <a:cs typeface="Source Sans Pro"/>
              <a:sym typeface="Source Sans Pro"/>
            </a:endParaRPr>
          </a:p>
          <a:p>
            <a:pPr indent="-304800" lvl="1" marL="914400" marR="12700" rtl="0" algn="just">
              <a:lnSpc>
                <a:spcPct val="115000"/>
              </a:lnSpc>
              <a:spcBef>
                <a:spcPts val="0"/>
              </a:spcBef>
              <a:spcAft>
                <a:spcPts val="0"/>
              </a:spcAft>
              <a:buClr>
                <a:schemeClr val="dk1"/>
              </a:buClr>
              <a:buSzPts val="1200"/>
              <a:buFont typeface="Source Sans Pro"/>
              <a:buChar char="○"/>
            </a:pPr>
            <a:r>
              <a:rPr b="1" lang="en" sz="1200">
                <a:solidFill>
                  <a:schemeClr val="dk1"/>
                </a:solidFill>
                <a:latin typeface="Source Sans Pro"/>
                <a:ea typeface="Source Sans Pro"/>
                <a:cs typeface="Source Sans Pro"/>
                <a:sym typeface="Source Sans Pro"/>
              </a:rPr>
              <a:t>Présentation de nos 4 KPIs</a:t>
            </a:r>
            <a:endParaRPr b="1" sz="1200">
              <a:solidFill>
                <a:schemeClr val="dk1"/>
              </a:solidFill>
              <a:latin typeface="Source Sans Pro"/>
              <a:ea typeface="Source Sans Pro"/>
              <a:cs typeface="Source Sans Pro"/>
              <a:sym typeface="Source Sans Pro"/>
            </a:endParaRPr>
          </a:p>
          <a:p>
            <a:pPr indent="-304800" lvl="1" marL="914400" marR="12700" rtl="0" algn="just">
              <a:lnSpc>
                <a:spcPct val="115000"/>
              </a:lnSpc>
              <a:spcBef>
                <a:spcPts val="0"/>
              </a:spcBef>
              <a:spcAft>
                <a:spcPts val="0"/>
              </a:spcAft>
              <a:buClr>
                <a:schemeClr val="dk1"/>
              </a:buClr>
              <a:buSzPts val="1200"/>
              <a:buFont typeface="Source Sans Pro"/>
              <a:buChar char="○"/>
            </a:pPr>
            <a:r>
              <a:rPr b="1" lang="en" sz="1200">
                <a:solidFill>
                  <a:schemeClr val="dk1"/>
                </a:solidFill>
                <a:latin typeface="Source Sans Pro"/>
                <a:ea typeface="Source Sans Pro"/>
                <a:cs typeface="Source Sans Pro"/>
                <a:sym typeface="Source Sans Pro"/>
              </a:rPr>
              <a:t>KPMG, notre Organisme Tiers Indépendant - OTI</a:t>
            </a:r>
            <a:endParaRPr b="1" sz="1200">
              <a:solidFill>
                <a:schemeClr val="dk1"/>
              </a:solidFill>
              <a:latin typeface="Source Sans Pro"/>
              <a:ea typeface="Source Sans Pro"/>
              <a:cs typeface="Source Sans Pro"/>
              <a:sym typeface="Source Sans Pro"/>
            </a:endParaRPr>
          </a:p>
          <a:p>
            <a:pPr indent="-304800" lvl="0" marL="457200" marR="12700" rtl="0" algn="just">
              <a:lnSpc>
                <a:spcPct val="115000"/>
              </a:lnSpc>
              <a:spcBef>
                <a:spcPts val="0"/>
              </a:spcBef>
              <a:spcAft>
                <a:spcPts val="0"/>
              </a:spcAft>
              <a:buClr>
                <a:schemeClr val="dk1"/>
              </a:buClr>
              <a:buSzPts val="1200"/>
              <a:buFont typeface="Source Sans Pro"/>
              <a:buChar char="●"/>
            </a:pPr>
            <a:r>
              <a:rPr b="1" lang="en" sz="1200">
                <a:solidFill>
                  <a:schemeClr val="dk1"/>
                </a:solidFill>
                <a:latin typeface="Source Sans Pro"/>
                <a:ea typeface="Source Sans Pro"/>
                <a:cs typeface="Source Sans Pro"/>
                <a:sym typeface="Source Sans Pro"/>
              </a:rPr>
              <a:t>Nos objectifs pour 2023 </a:t>
            </a:r>
            <a:endParaRPr b="1" sz="1200">
              <a:solidFill>
                <a:schemeClr val="dk1"/>
              </a:solidFill>
              <a:latin typeface="Source Sans Pro"/>
              <a:ea typeface="Source Sans Pro"/>
              <a:cs typeface="Source Sans Pro"/>
              <a:sym typeface="Source Sans Pro"/>
            </a:endParaRPr>
          </a:p>
          <a:p>
            <a:pPr indent="0" lvl="0" marL="0" marR="12700" rtl="0" algn="just">
              <a:lnSpc>
                <a:spcPct val="115000"/>
              </a:lnSpc>
              <a:spcBef>
                <a:spcPts val="0"/>
              </a:spcBef>
              <a:spcAft>
                <a:spcPts val="0"/>
              </a:spcAft>
              <a:buClr>
                <a:schemeClr val="dk1"/>
              </a:buClr>
              <a:buSzPts val="800"/>
              <a:buFont typeface="Arial"/>
              <a:buNone/>
            </a:pPr>
            <a:r>
              <a:t/>
            </a:r>
            <a:endParaRPr b="1" sz="1200">
              <a:solidFill>
                <a:schemeClr val="dk1"/>
              </a:solidFill>
              <a:latin typeface="Source Sans Pro"/>
              <a:ea typeface="Source Sans Pro"/>
              <a:cs typeface="Source Sans Pro"/>
              <a:sym typeface="Source Sans Pro"/>
            </a:endParaRPr>
          </a:p>
          <a:p>
            <a:pPr indent="0" lvl="0" marL="0" marR="12700" rtl="0" algn="just">
              <a:lnSpc>
                <a:spcPct val="115000"/>
              </a:lnSpc>
              <a:spcBef>
                <a:spcPts val="0"/>
              </a:spcBef>
              <a:spcAft>
                <a:spcPts val="0"/>
              </a:spcAft>
              <a:buClr>
                <a:schemeClr val="dk1"/>
              </a:buClr>
              <a:buSzPts val="800"/>
              <a:buFont typeface="Arial"/>
              <a:buNone/>
            </a:pPr>
            <a:r>
              <a:t/>
            </a:r>
            <a:endParaRPr sz="1200">
              <a:solidFill>
                <a:schemeClr val="dk1"/>
              </a:solidFill>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4"/>
          <p:cNvSpPr txBox="1"/>
          <p:nvPr/>
        </p:nvSpPr>
        <p:spPr>
          <a:xfrm>
            <a:off x="1381550" y="1464000"/>
            <a:ext cx="3383100" cy="3232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sz="1100">
                <a:solidFill>
                  <a:schemeClr val="hlink"/>
                </a:solidFill>
                <a:latin typeface="Source Sans Pro"/>
                <a:ea typeface="Source Sans Pro"/>
                <a:cs typeface="Source Sans Pro"/>
                <a:sym typeface="Source Sans Pro"/>
              </a:rPr>
              <a:t>Contexte </a:t>
            </a:r>
            <a:endParaRPr sz="900">
              <a:solidFill>
                <a:schemeClr val="hlink"/>
              </a:solidFill>
              <a:latin typeface="Source Sans Pro"/>
              <a:ea typeface="Source Sans Pro"/>
              <a:cs typeface="Source Sans Pro"/>
              <a:sym typeface="Source Sans Pro"/>
            </a:endParaRPr>
          </a:p>
          <a:p>
            <a:pPr indent="0" lvl="0" marL="0" rtl="0" algn="just">
              <a:spcBef>
                <a:spcPts val="0"/>
              </a:spcBef>
              <a:spcAft>
                <a:spcPts val="0"/>
              </a:spcAft>
              <a:buNone/>
            </a:pPr>
            <a:r>
              <a:t/>
            </a:r>
            <a:endParaRPr sz="11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rPr lang="en" sz="1100">
                <a:solidFill>
                  <a:srgbClr val="1D1C1D"/>
                </a:solidFill>
                <a:latin typeface="Source Sans Pro"/>
                <a:ea typeface="Source Sans Pro"/>
                <a:cs typeface="Source Sans Pro"/>
                <a:sym typeface="Source Sans Pro"/>
              </a:rPr>
              <a:t>Une fois la mesure des émissions configurée dans Sweep par nos clients </a:t>
            </a:r>
            <a:r>
              <a:rPr b="1" lang="en" sz="1100">
                <a:solidFill>
                  <a:srgbClr val="1D1C1D"/>
                </a:solidFill>
                <a:latin typeface="Source Sans Pro"/>
                <a:ea typeface="Source Sans Pro"/>
                <a:cs typeface="Source Sans Pro"/>
                <a:sym typeface="Source Sans Pro"/>
              </a:rPr>
              <a:t>(Indicateur 1)</a:t>
            </a:r>
            <a:r>
              <a:rPr lang="en" sz="1100">
                <a:solidFill>
                  <a:srgbClr val="1D1C1D"/>
                </a:solidFill>
                <a:latin typeface="Source Sans Pro"/>
                <a:ea typeface="Source Sans Pro"/>
                <a:cs typeface="Source Sans Pro"/>
                <a:sym typeface="Source Sans Pro"/>
              </a:rPr>
              <a:t>, il s’agit d’actualiser la remontée d’informations et de </a:t>
            </a:r>
            <a:r>
              <a:rPr b="1" lang="en" sz="1100">
                <a:solidFill>
                  <a:srgbClr val="1D1C1D"/>
                </a:solidFill>
                <a:latin typeface="Source Sans Pro"/>
                <a:ea typeface="Source Sans Pro"/>
                <a:cs typeface="Source Sans Pro"/>
                <a:sym typeface="Source Sans Pro"/>
              </a:rPr>
              <a:t>monitorer les actions de réductions</a:t>
            </a:r>
            <a:r>
              <a:rPr lang="en" sz="1100">
                <a:solidFill>
                  <a:srgbClr val="1D1C1D"/>
                </a:solidFill>
                <a:latin typeface="Source Sans Pro"/>
                <a:ea typeface="Source Sans Pro"/>
                <a:cs typeface="Source Sans Pro"/>
                <a:sym typeface="Source Sans Pro"/>
              </a:rPr>
              <a:t> permettant d’être sur la trajectoire 1.5° ou 2° décidée par l’entreprise à court, moyen et  long terme. </a:t>
            </a:r>
            <a:endParaRPr sz="11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rPr lang="en" sz="1100">
                <a:solidFill>
                  <a:srgbClr val="1D1C1D"/>
                </a:solidFill>
                <a:latin typeface="Source Sans Pro"/>
                <a:ea typeface="Source Sans Pro"/>
                <a:cs typeface="Source Sans Pro"/>
                <a:sym typeface="Source Sans Pro"/>
              </a:rPr>
              <a:t>Nos fonctionnalités </a:t>
            </a:r>
            <a:r>
              <a:rPr i="1" lang="en" sz="1100">
                <a:solidFill>
                  <a:srgbClr val="1D1C1D"/>
                </a:solidFill>
                <a:latin typeface="Source Sans Pro"/>
                <a:ea typeface="Source Sans Pro"/>
                <a:cs typeface="Source Sans Pro"/>
                <a:sym typeface="Source Sans Pro"/>
              </a:rPr>
              <a:t>Initiatives</a:t>
            </a:r>
            <a:r>
              <a:rPr lang="en" sz="1100">
                <a:solidFill>
                  <a:srgbClr val="1D1C1D"/>
                </a:solidFill>
                <a:latin typeface="Source Sans Pro"/>
                <a:ea typeface="Source Sans Pro"/>
                <a:cs typeface="Source Sans Pro"/>
                <a:sym typeface="Source Sans Pro"/>
              </a:rPr>
              <a:t> permettent d’orchestrer à l’échelle d’une grande entreprise et de toutes ses filiales les actions de réductions dans le temps et de consolider ces efforts de réductions à un seul et même endroit, afin de les comparer et de les améliorer continuellement.</a:t>
            </a:r>
            <a:endParaRPr sz="11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t/>
            </a:r>
            <a:endParaRPr sz="11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rPr b="1" lang="en" sz="1100">
                <a:solidFill>
                  <a:srgbClr val="283FFF"/>
                </a:solidFill>
                <a:latin typeface="Source Sans Pro"/>
                <a:ea typeface="Source Sans Pro"/>
                <a:cs typeface="Source Sans Pro"/>
                <a:sym typeface="Source Sans Pro"/>
              </a:rPr>
              <a:t>Le + Sweep </a:t>
            </a:r>
            <a:r>
              <a:rPr lang="en" sz="1100">
                <a:solidFill>
                  <a:srgbClr val="1D1C1D"/>
                </a:solidFill>
                <a:latin typeface="Source Sans Pro"/>
                <a:ea typeface="Source Sans Pro"/>
                <a:cs typeface="Source Sans Pro"/>
                <a:sym typeface="Source Sans Pro"/>
              </a:rPr>
              <a:t>🌍  : décliner et piloter son plan de réduction sur ses unités opérationnelles ou toute sa chaîne de valeur devient possible. </a:t>
            </a:r>
            <a:endParaRPr b="1">
              <a:solidFill>
                <a:srgbClr val="1D1C1D"/>
              </a:solidFill>
              <a:latin typeface="Source Sans Pro"/>
              <a:ea typeface="Source Sans Pro"/>
              <a:cs typeface="Source Sans Pro"/>
              <a:sym typeface="Source Sans Pro"/>
            </a:endParaRPr>
          </a:p>
        </p:txBody>
      </p:sp>
      <p:sp>
        <p:nvSpPr>
          <p:cNvPr id="390" name="Google Shape;390;p54"/>
          <p:cNvSpPr/>
          <p:nvPr/>
        </p:nvSpPr>
        <p:spPr>
          <a:xfrm>
            <a:off x="1384650" y="332906"/>
            <a:ext cx="29985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lang="en" sz="800">
                <a:solidFill>
                  <a:schemeClr val="dk1"/>
                </a:solidFill>
                <a:latin typeface="Space Mono"/>
                <a:ea typeface="Space Mono"/>
                <a:cs typeface="Space Mono"/>
                <a:sym typeface="Space Mono"/>
              </a:rPr>
              <a:t>Objectif 2</a:t>
            </a:r>
            <a:endParaRPr sz="800">
              <a:latin typeface="Space Mono"/>
              <a:ea typeface="Space Mono"/>
              <a:cs typeface="Space Mono"/>
              <a:sym typeface="Space Mono"/>
            </a:endParaRPr>
          </a:p>
        </p:txBody>
      </p:sp>
      <p:sp>
        <p:nvSpPr>
          <p:cNvPr id="391" name="Google Shape;391;p54"/>
          <p:cNvSpPr/>
          <p:nvPr/>
        </p:nvSpPr>
        <p:spPr>
          <a:xfrm>
            <a:off x="1384650" y="746950"/>
            <a:ext cx="6172500" cy="4713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800"/>
              <a:buFont typeface="Montserrat"/>
              <a:buNone/>
            </a:pPr>
            <a:r>
              <a:rPr b="1" lang="en" sz="2000">
                <a:solidFill>
                  <a:srgbClr val="1D1C1D"/>
                </a:solidFill>
                <a:latin typeface="Source Sans Pro"/>
                <a:ea typeface="Source Sans Pro"/>
                <a:cs typeface="Source Sans Pro"/>
                <a:sym typeface="Source Sans Pro"/>
              </a:rPr>
              <a:t>Créer et mettre en oeuvre un plan de réduction des émissions de nos utilisateurs</a:t>
            </a:r>
            <a:endParaRPr sz="2000">
              <a:solidFill>
                <a:schemeClr val="dk1"/>
              </a:solidFill>
              <a:latin typeface="Source Sans Pro"/>
              <a:ea typeface="Source Sans Pro"/>
              <a:cs typeface="Source Sans Pro"/>
              <a:sym typeface="Source Sans Pro"/>
            </a:endParaRPr>
          </a:p>
          <a:p>
            <a:pPr indent="0" lvl="0" marL="0" rtl="0" algn="l">
              <a:spcBef>
                <a:spcPts val="0"/>
              </a:spcBef>
              <a:spcAft>
                <a:spcPts val="0"/>
              </a:spcAft>
              <a:buClr>
                <a:srgbClr val="FFFFFF"/>
              </a:buClr>
              <a:buSzPts val="3800"/>
              <a:buFont typeface="Montserrat"/>
              <a:buNone/>
            </a:pPr>
            <a:r>
              <a:t/>
            </a:r>
            <a:endParaRPr sz="2000">
              <a:latin typeface="Source Sans Pro"/>
              <a:ea typeface="Source Sans Pro"/>
              <a:cs typeface="Source Sans Pro"/>
              <a:sym typeface="Source Sans Pro"/>
            </a:endParaRPr>
          </a:p>
        </p:txBody>
      </p:sp>
      <p:sp>
        <p:nvSpPr>
          <p:cNvPr id="392" name="Google Shape;392;p54"/>
          <p:cNvSpPr txBox="1"/>
          <p:nvPr/>
        </p:nvSpPr>
        <p:spPr>
          <a:xfrm>
            <a:off x="5177950" y="1481075"/>
            <a:ext cx="3591000" cy="2024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sz="1100">
                <a:solidFill>
                  <a:schemeClr val="hlink"/>
                </a:solidFill>
                <a:latin typeface="Source Sans Pro"/>
                <a:ea typeface="Source Sans Pro"/>
                <a:cs typeface="Source Sans Pro"/>
                <a:sym typeface="Source Sans Pro"/>
              </a:rPr>
              <a:t>Nos indicateurs</a:t>
            </a:r>
            <a:endParaRPr b="1" sz="1100">
              <a:solidFill>
                <a:schemeClr val="hlink"/>
              </a:solidFill>
              <a:latin typeface="Source Sans Pro"/>
              <a:ea typeface="Source Sans Pro"/>
              <a:cs typeface="Source Sans Pro"/>
              <a:sym typeface="Source Sans Pro"/>
            </a:endParaRPr>
          </a:p>
          <a:p>
            <a:pPr indent="0" lvl="0" marL="0" rtl="0" algn="just">
              <a:spcBef>
                <a:spcPts val="0"/>
              </a:spcBef>
              <a:spcAft>
                <a:spcPts val="0"/>
              </a:spcAft>
              <a:buNone/>
            </a:pPr>
            <a:r>
              <a:t/>
            </a:r>
            <a:endParaRPr sz="1100">
              <a:solidFill>
                <a:srgbClr val="1D1C1D"/>
              </a:solidFill>
              <a:latin typeface="Source Sans Pro"/>
              <a:ea typeface="Source Sans Pro"/>
              <a:cs typeface="Source Sans Pro"/>
              <a:sym typeface="Source Sans Pro"/>
            </a:endParaRPr>
          </a:p>
          <a:p>
            <a:pPr indent="-298450" lvl="0" marL="457200" rtl="0" algn="just">
              <a:spcBef>
                <a:spcPts val="0"/>
              </a:spcBef>
              <a:spcAft>
                <a:spcPts val="0"/>
              </a:spcAft>
              <a:buClr>
                <a:srgbClr val="1D1C1D"/>
              </a:buClr>
              <a:buSzPts val="1100"/>
              <a:buFont typeface="Source Sans Pro"/>
              <a:buChar char="●"/>
            </a:pPr>
            <a:r>
              <a:rPr lang="en" sz="1100">
                <a:solidFill>
                  <a:srgbClr val="1D1C1D"/>
                </a:solidFill>
                <a:latin typeface="Source Sans Pro"/>
                <a:ea typeface="Source Sans Pro"/>
                <a:cs typeface="Source Sans Pro"/>
                <a:sym typeface="Source Sans Pro"/>
              </a:rPr>
              <a:t>Suivre le pourcentage de clients ayant activé une ou plusieurs </a:t>
            </a:r>
            <a:r>
              <a:rPr i="1" lang="en" sz="1100">
                <a:solidFill>
                  <a:srgbClr val="1D1C1D"/>
                </a:solidFill>
                <a:latin typeface="Source Sans Pro"/>
                <a:ea typeface="Source Sans Pro"/>
                <a:cs typeface="Source Sans Pro"/>
                <a:sym typeface="Source Sans Pro"/>
              </a:rPr>
              <a:t>Initiatives</a:t>
            </a:r>
            <a:r>
              <a:rPr lang="en" sz="1100">
                <a:solidFill>
                  <a:srgbClr val="1D1C1D"/>
                </a:solidFill>
                <a:latin typeface="Source Sans Pro"/>
                <a:ea typeface="Source Sans Pro"/>
                <a:cs typeface="Source Sans Pro"/>
                <a:sym typeface="Source Sans Pro"/>
              </a:rPr>
              <a:t> de réduction et son évolution dans le temps</a:t>
            </a:r>
            <a:endParaRPr sz="1100">
              <a:solidFill>
                <a:srgbClr val="1D1C1D"/>
              </a:solidFill>
              <a:latin typeface="Source Sans Pro"/>
              <a:ea typeface="Source Sans Pro"/>
              <a:cs typeface="Source Sans Pro"/>
              <a:sym typeface="Source Sans Pro"/>
            </a:endParaRPr>
          </a:p>
          <a:p>
            <a:pPr indent="-298450" lvl="0" marL="457200" rtl="0" algn="just">
              <a:spcBef>
                <a:spcPts val="0"/>
              </a:spcBef>
              <a:spcAft>
                <a:spcPts val="0"/>
              </a:spcAft>
              <a:buClr>
                <a:srgbClr val="1D1C1D"/>
              </a:buClr>
              <a:buSzPts val="1100"/>
              <a:buFont typeface="Source Sans Pro"/>
              <a:buChar char="●"/>
            </a:pPr>
            <a:r>
              <a:rPr lang="en" sz="1100">
                <a:solidFill>
                  <a:srgbClr val="1D1C1D"/>
                </a:solidFill>
                <a:latin typeface="Source Sans Pro"/>
                <a:ea typeface="Source Sans Pro"/>
                <a:cs typeface="Source Sans Pro"/>
                <a:sym typeface="Source Sans Pro"/>
              </a:rPr>
              <a:t>Suivre la fréquence d'actualisation des données opérationnelles d’activité, gage de sincérité dans la mise en application des actions de réductions - </a:t>
            </a:r>
            <a:r>
              <a:rPr lang="en" sz="1050">
                <a:solidFill>
                  <a:srgbClr val="3C4043"/>
                </a:solidFill>
                <a:highlight>
                  <a:srgbClr val="FFFFFF"/>
                </a:highlight>
                <a:latin typeface="Roboto"/>
                <a:ea typeface="Roboto"/>
                <a:cs typeface="Roboto"/>
                <a:sym typeface="Roboto"/>
              </a:rPr>
              <a:t>une Initiative non actualisée régulièrement pouvant signifier que l'action initialement proposée n'est sans doute pas suivie.</a:t>
            </a:r>
            <a:endParaRPr b="1" sz="1100">
              <a:solidFill>
                <a:srgbClr val="283FFF"/>
              </a:solidFill>
              <a:latin typeface="Source Sans Pro"/>
              <a:ea typeface="Source Sans Pro"/>
              <a:cs typeface="Source Sans Pro"/>
              <a:sym typeface="Source Sans Pro"/>
            </a:endParaRPr>
          </a:p>
        </p:txBody>
      </p:sp>
      <p:sp>
        <p:nvSpPr>
          <p:cNvPr id="393" name="Google Shape;393;p54"/>
          <p:cNvSpPr txBox="1"/>
          <p:nvPr/>
        </p:nvSpPr>
        <p:spPr>
          <a:xfrm>
            <a:off x="5690925" y="3472950"/>
            <a:ext cx="3104100" cy="1585500"/>
          </a:xfrm>
          <a:prstGeom prst="rect">
            <a:avLst/>
          </a:prstGeom>
          <a:solidFill>
            <a:srgbClr val="FCE5CD"/>
          </a:solid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sz="700">
                <a:solidFill>
                  <a:schemeClr val="hlink"/>
                </a:solidFill>
                <a:latin typeface="Source Sans Pro"/>
                <a:ea typeface="Source Sans Pro"/>
                <a:cs typeface="Source Sans Pro"/>
                <a:sym typeface="Source Sans Pro"/>
              </a:rPr>
              <a:t>Où nous en sommes aujourd'hui</a:t>
            </a:r>
            <a:endParaRPr b="1" sz="700">
              <a:solidFill>
                <a:schemeClr val="hlink"/>
              </a:solidFill>
              <a:latin typeface="Source Sans Pro"/>
              <a:ea typeface="Source Sans Pro"/>
              <a:cs typeface="Source Sans Pro"/>
              <a:sym typeface="Source Sans Pro"/>
            </a:endParaRPr>
          </a:p>
          <a:p>
            <a:pPr indent="0" lvl="0" marL="0" rtl="0" algn="just">
              <a:spcBef>
                <a:spcPts val="0"/>
              </a:spcBef>
              <a:spcAft>
                <a:spcPts val="0"/>
              </a:spcAft>
              <a:buNone/>
            </a:pPr>
            <a:r>
              <a:t/>
            </a:r>
            <a:endParaRPr b="1" sz="700">
              <a:solidFill>
                <a:schemeClr val="hlink"/>
              </a:solidFill>
              <a:latin typeface="Source Sans Pro"/>
              <a:ea typeface="Source Sans Pro"/>
              <a:cs typeface="Source Sans Pro"/>
              <a:sym typeface="Source Sans Pro"/>
            </a:endParaRPr>
          </a:p>
          <a:p>
            <a:pPr indent="0" lvl="0" marL="0" rtl="0" algn="just">
              <a:spcBef>
                <a:spcPts val="0"/>
              </a:spcBef>
              <a:spcAft>
                <a:spcPts val="0"/>
              </a:spcAft>
              <a:buNone/>
            </a:pPr>
            <a:r>
              <a:rPr lang="en" sz="700">
                <a:solidFill>
                  <a:srgbClr val="1D1C1D"/>
                </a:solidFill>
                <a:latin typeface="Source Sans Pro"/>
                <a:ea typeface="Source Sans Pro"/>
                <a:cs typeface="Source Sans Pro"/>
                <a:sym typeface="Source Sans Pro"/>
              </a:rPr>
              <a:t>Le parcours client dans SWEEP implique de d'abord renseigner son bilan carbone pour pouvoir piloter les initiatives de réduction. La fonctionnalité Initiatives a été mise en place courant 2021. La fonctionnalité est améliorée en continu depuis son lancement. Nous avons mis en place les trackeurs anonymisés de référence qui nous serviront à étudier l'évolution de l’usage dans le temps avec premiers éléments partageables dès 2022. </a:t>
            </a:r>
            <a:endParaRPr sz="7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rPr lang="en" sz="700">
                <a:solidFill>
                  <a:srgbClr val="1D1C1D"/>
                </a:solidFill>
                <a:latin typeface="Source Sans Pro"/>
                <a:ea typeface="Source Sans Pro"/>
                <a:cs typeface="Source Sans Pro"/>
                <a:sym typeface="Source Sans Pro"/>
              </a:rPr>
              <a:t>Nous prévoyons d'automatiser cet objectif lorsque le nombre de clients sera suffisant (nous visons pour cela une base de 200 clients), nous pouvons considérer cet objectif pour mi-2023 (avec points bi-annuels pour valider en cours de route l'avancée avec le comité de mission et potentiels réajustements).</a:t>
            </a:r>
            <a:endParaRPr sz="700">
              <a:solidFill>
                <a:srgbClr val="1D1C1D"/>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5"/>
          <p:cNvSpPr txBox="1"/>
          <p:nvPr/>
        </p:nvSpPr>
        <p:spPr>
          <a:xfrm>
            <a:off x="1381550" y="1616400"/>
            <a:ext cx="3322800" cy="3109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sz="1100">
                <a:solidFill>
                  <a:schemeClr val="hlink"/>
                </a:solidFill>
                <a:latin typeface="Source Sans Pro"/>
                <a:ea typeface="Source Sans Pro"/>
                <a:cs typeface="Source Sans Pro"/>
                <a:sym typeface="Source Sans Pro"/>
              </a:rPr>
              <a:t>Contexte</a:t>
            </a:r>
            <a:endParaRPr b="1" sz="1100">
              <a:solidFill>
                <a:schemeClr val="hlink"/>
              </a:solidFill>
              <a:latin typeface="Source Sans Pro"/>
              <a:ea typeface="Source Sans Pro"/>
              <a:cs typeface="Source Sans Pro"/>
              <a:sym typeface="Source Sans Pro"/>
            </a:endParaRPr>
          </a:p>
          <a:p>
            <a:pPr indent="0" lvl="0" marL="0" rtl="0" algn="just">
              <a:spcBef>
                <a:spcPts val="0"/>
              </a:spcBef>
              <a:spcAft>
                <a:spcPts val="0"/>
              </a:spcAft>
              <a:buNone/>
            </a:pPr>
            <a:r>
              <a:t/>
            </a:r>
            <a:endParaRPr b="1" sz="11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rPr lang="en" sz="1100">
                <a:solidFill>
                  <a:srgbClr val="1D1C1D"/>
                </a:solidFill>
                <a:latin typeface="Source Sans Pro"/>
                <a:ea typeface="Source Sans Pro"/>
                <a:cs typeface="Source Sans Pro"/>
                <a:sym typeface="Source Sans Pro"/>
              </a:rPr>
              <a:t>Dans le cadre de sa démarche crédible vers un alignement à la neutralité carbone mondiale, l’entreprise utilisatrice de Sweep peut choisir de contribuer en achetant des unités carbone, certifiées ou non, auprès d’organisations ayant listé leur projet sur la marketplace Sweep. </a:t>
            </a:r>
            <a:endParaRPr sz="11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rPr lang="en" sz="1100">
                <a:solidFill>
                  <a:srgbClr val="1D1C1D"/>
                </a:solidFill>
                <a:latin typeface="Source Sans Pro"/>
                <a:ea typeface="Source Sans Pro"/>
                <a:cs typeface="Source Sans Pro"/>
                <a:sym typeface="Source Sans Pro"/>
              </a:rPr>
              <a:t>Ces projets sont sélectionnés par nos experts sur des critères strictes communiqués de manière transparente à nos clients. </a:t>
            </a:r>
            <a:endParaRPr sz="11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t/>
            </a:r>
            <a:endParaRPr sz="11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rPr b="1" lang="en" sz="1100">
                <a:solidFill>
                  <a:srgbClr val="283FFF"/>
                </a:solidFill>
                <a:latin typeface="Source Sans Pro"/>
                <a:ea typeface="Source Sans Pro"/>
                <a:cs typeface="Source Sans Pro"/>
                <a:sym typeface="Source Sans Pro"/>
              </a:rPr>
              <a:t>Le + Sweep</a:t>
            </a:r>
            <a:r>
              <a:rPr lang="en" sz="1100">
                <a:solidFill>
                  <a:srgbClr val="1D1C1D"/>
                </a:solidFill>
                <a:latin typeface="Source Sans Pro"/>
                <a:ea typeface="Source Sans Pro"/>
                <a:cs typeface="Source Sans Pro"/>
                <a:sym typeface="Source Sans Pro"/>
              </a:rPr>
              <a:t> 🌍  : permettre au digital de multiplier les canaux de vente (et les revenus !) des projets certifiés et donner de la visibilité aux projets non-certifiés pour financer une possible certification plus traditionnelle. </a:t>
            </a:r>
            <a:endParaRPr sz="11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t/>
            </a:r>
            <a:endParaRPr b="1">
              <a:solidFill>
                <a:srgbClr val="1D1C1D"/>
              </a:solidFill>
              <a:latin typeface="Source Sans Pro"/>
              <a:ea typeface="Source Sans Pro"/>
              <a:cs typeface="Source Sans Pro"/>
              <a:sym typeface="Source Sans Pro"/>
            </a:endParaRPr>
          </a:p>
        </p:txBody>
      </p:sp>
      <p:sp>
        <p:nvSpPr>
          <p:cNvPr id="399" name="Google Shape;399;p55"/>
          <p:cNvSpPr/>
          <p:nvPr/>
        </p:nvSpPr>
        <p:spPr>
          <a:xfrm>
            <a:off x="1384650" y="332906"/>
            <a:ext cx="29985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lang="en" sz="800">
                <a:solidFill>
                  <a:schemeClr val="dk1"/>
                </a:solidFill>
                <a:latin typeface="Space Mono"/>
                <a:ea typeface="Space Mono"/>
                <a:cs typeface="Space Mono"/>
                <a:sym typeface="Space Mono"/>
              </a:rPr>
              <a:t>Objectif 3</a:t>
            </a:r>
            <a:endParaRPr sz="800">
              <a:latin typeface="Space Mono"/>
              <a:ea typeface="Space Mono"/>
              <a:cs typeface="Space Mono"/>
              <a:sym typeface="Space Mono"/>
            </a:endParaRPr>
          </a:p>
        </p:txBody>
      </p:sp>
      <p:sp>
        <p:nvSpPr>
          <p:cNvPr id="400" name="Google Shape;400;p55"/>
          <p:cNvSpPr/>
          <p:nvPr/>
        </p:nvSpPr>
        <p:spPr>
          <a:xfrm>
            <a:off x="1384650" y="746950"/>
            <a:ext cx="6172500" cy="4713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800"/>
              <a:buFont typeface="Montserrat"/>
              <a:buNone/>
            </a:pPr>
            <a:r>
              <a:rPr b="1" lang="en" sz="2000">
                <a:solidFill>
                  <a:srgbClr val="1D1C1D"/>
                </a:solidFill>
                <a:latin typeface="Source Sans Pro"/>
                <a:ea typeface="Source Sans Pro"/>
                <a:cs typeface="Source Sans Pro"/>
                <a:sym typeface="Source Sans Pro"/>
              </a:rPr>
              <a:t>Favoriser le soutien aux projets carbone du monde entier</a:t>
            </a:r>
            <a:endParaRPr sz="2000">
              <a:latin typeface="Source Sans Pro"/>
              <a:ea typeface="Source Sans Pro"/>
              <a:cs typeface="Source Sans Pro"/>
              <a:sym typeface="Source Sans Pro"/>
            </a:endParaRPr>
          </a:p>
        </p:txBody>
      </p:sp>
      <p:sp>
        <p:nvSpPr>
          <p:cNvPr id="401" name="Google Shape;401;p55"/>
          <p:cNvSpPr txBox="1"/>
          <p:nvPr/>
        </p:nvSpPr>
        <p:spPr>
          <a:xfrm>
            <a:off x="5177950" y="1633475"/>
            <a:ext cx="3591000" cy="1708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b="1" lang="en" sz="1100">
                <a:solidFill>
                  <a:schemeClr val="hlink"/>
                </a:solidFill>
                <a:latin typeface="Source Sans Pro"/>
                <a:ea typeface="Source Sans Pro"/>
                <a:cs typeface="Source Sans Pro"/>
                <a:sym typeface="Source Sans Pro"/>
              </a:rPr>
              <a:t>Nos indicateurs</a:t>
            </a:r>
            <a:endParaRPr b="1" sz="1100">
              <a:solidFill>
                <a:schemeClr val="hlink"/>
              </a:solidFill>
              <a:latin typeface="Source Sans Pro"/>
              <a:ea typeface="Source Sans Pro"/>
              <a:cs typeface="Source Sans Pro"/>
              <a:sym typeface="Source Sans Pro"/>
            </a:endParaRPr>
          </a:p>
          <a:p>
            <a:pPr indent="0" lvl="0" marL="0" rtl="0" algn="just">
              <a:spcBef>
                <a:spcPts val="0"/>
              </a:spcBef>
              <a:spcAft>
                <a:spcPts val="0"/>
              </a:spcAft>
              <a:buClr>
                <a:schemeClr val="dk1"/>
              </a:buClr>
              <a:buSzPts val="1100"/>
              <a:buFont typeface="Arial"/>
              <a:buNone/>
            </a:pPr>
            <a:r>
              <a:t/>
            </a:r>
            <a:endParaRPr b="1" sz="1100">
              <a:solidFill>
                <a:srgbClr val="1D1C1D"/>
              </a:solidFill>
              <a:latin typeface="Source Sans Pro"/>
              <a:ea typeface="Source Sans Pro"/>
              <a:cs typeface="Source Sans Pro"/>
              <a:sym typeface="Source Sans Pro"/>
            </a:endParaRPr>
          </a:p>
          <a:p>
            <a:pPr indent="-298450" lvl="0" marL="457200" rtl="0" algn="just">
              <a:spcBef>
                <a:spcPts val="0"/>
              </a:spcBef>
              <a:spcAft>
                <a:spcPts val="0"/>
              </a:spcAft>
              <a:buClr>
                <a:srgbClr val="1D1C1D"/>
              </a:buClr>
              <a:buSzPts val="1100"/>
              <a:buFont typeface="Source Sans Pro"/>
              <a:buChar char="●"/>
            </a:pPr>
            <a:r>
              <a:rPr lang="en" sz="1100">
                <a:solidFill>
                  <a:srgbClr val="1D1C1D"/>
                </a:solidFill>
                <a:latin typeface="Source Sans Pro"/>
                <a:ea typeface="Source Sans Pro"/>
                <a:cs typeface="Source Sans Pro"/>
                <a:sym typeface="Source Sans Pro"/>
              </a:rPr>
              <a:t>Mesurer l’influence de la politique interne de l’entreprise côté contribution (étape faisant intégralement partie de son Climate Journey et de l’approche Net Zero) par le suivi de la progression du  volume d'unités carbone acquises dans le temps. </a:t>
            </a:r>
            <a:endParaRPr sz="11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t/>
            </a:r>
            <a:endParaRPr b="1" sz="1100">
              <a:solidFill>
                <a:schemeClr val="hlink"/>
              </a:solidFill>
              <a:latin typeface="Source Sans Pro"/>
              <a:ea typeface="Source Sans Pro"/>
              <a:cs typeface="Source Sans Pro"/>
              <a:sym typeface="Source Sans Pro"/>
            </a:endParaRPr>
          </a:p>
        </p:txBody>
      </p:sp>
      <p:sp>
        <p:nvSpPr>
          <p:cNvPr id="402" name="Google Shape;402;p55"/>
          <p:cNvSpPr txBox="1"/>
          <p:nvPr/>
        </p:nvSpPr>
        <p:spPr>
          <a:xfrm>
            <a:off x="5690925" y="3472950"/>
            <a:ext cx="3104100" cy="1369800"/>
          </a:xfrm>
          <a:prstGeom prst="rect">
            <a:avLst/>
          </a:prstGeom>
          <a:solidFill>
            <a:srgbClr val="FCE5CD"/>
          </a:solid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sz="700">
                <a:solidFill>
                  <a:schemeClr val="hlink"/>
                </a:solidFill>
                <a:latin typeface="Source Sans Pro"/>
                <a:ea typeface="Source Sans Pro"/>
                <a:cs typeface="Source Sans Pro"/>
                <a:sym typeface="Source Sans Pro"/>
              </a:rPr>
              <a:t>Où nous en sommes aujourd'hui</a:t>
            </a:r>
            <a:endParaRPr b="1" sz="700">
              <a:solidFill>
                <a:schemeClr val="hlink"/>
              </a:solidFill>
              <a:latin typeface="Source Sans Pro"/>
              <a:ea typeface="Source Sans Pro"/>
              <a:cs typeface="Source Sans Pro"/>
              <a:sym typeface="Source Sans Pro"/>
            </a:endParaRPr>
          </a:p>
          <a:p>
            <a:pPr indent="0" lvl="0" marL="0" rtl="0" algn="just">
              <a:spcBef>
                <a:spcPts val="0"/>
              </a:spcBef>
              <a:spcAft>
                <a:spcPts val="0"/>
              </a:spcAft>
              <a:buNone/>
            </a:pPr>
            <a:r>
              <a:t/>
            </a:r>
            <a:endParaRPr b="1" sz="700">
              <a:solidFill>
                <a:schemeClr val="hlink"/>
              </a:solidFill>
              <a:latin typeface="Source Sans Pro"/>
              <a:ea typeface="Source Sans Pro"/>
              <a:cs typeface="Source Sans Pro"/>
              <a:sym typeface="Source Sans Pro"/>
            </a:endParaRPr>
          </a:p>
          <a:p>
            <a:pPr indent="0" lvl="0" marL="0" rtl="0" algn="just">
              <a:spcBef>
                <a:spcPts val="0"/>
              </a:spcBef>
              <a:spcAft>
                <a:spcPts val="0"/>
              </a:spcAft>
              <a:buNone/>
            </a:pPr>
            <a:r>
              <a:rPr lang="en" sz="700">
                <a:solidFill>
                  <a:srgbClr val="1D1C1D"/>
                </a:solidFill>
                <a:latin typeface="Source Sans Pro"/>
                <a:ea typeface="Source Sans Pro"/>
                <a:cs typeface="Source Sans Pro"/>
                <a:sym typeface="Source Sans Pro"/>
              </a:rPr>
              <a:t>Nous avons vendu plusieurs</a:t>
            </a:r>
            <a:r>
              <a:rPr lang="en" sz="700">
                <a:solidFill>
                  <a:srgbClr val="1D1C1D"/>
                </a:solidFill>
                <a:latin typeface="Source Sans Pro"/>
                <a:ea typeface="Source Sans Pro"/>
                <a:cs typeface="Source Sans Pro"/>
                <a:sym typeface="Source Sans Pro"/>
              </a:rPr>
              <a:t> premiers </a:t>
            </a:r>
            <a:r>
              <a:rPr lang="en" sz="700">
                <a:solidFill>
                  <a:srgbClr val="1D1C1D"/>
                </a:solidFill>
                <a:latin typeface="Source Sans Pro"/>
                <a:ea typeface="Source Sans Pro"/>
                <a:cs typeface="Source Sans Pro"/>
                <a:sym typeface="Source Sans Pro"/>
              </a:rPr>
              <a:t>projets de contribution en 2021 pour un montant proche de 2m€. Nous avons donc désormais les chiffres de référence qui nous serviront à étudier l'évolution d’une année sur l’autre.</a:t>
            </a:r>
            <a:endParaRPr sz="7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t/>
            </a:r>
            <a:endParaRPr sz="7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rPr lang="en" sz="700">
                <a:solidFill>
                  <a:srgbClr val="1D1C1D"/>
                </a:solidFill>
                <a:latin typeface="Source Sans Pro"/>
                <a:ea typeface="Source Sans Pro"/>
                <a:cs typeface="Source Sans Pro"/>
                <a:sym typeface="Source Sans Pro"/>
              </a:rPr>
              <a:t>En 2023, tous nos clients doivent être conscients que cette possibilité existe dans Sweep grâce à  l'accompagnement jusqu'à cette étape dans leur “Climate Journey”, suite de fonctionnalités prévues dans le produit et prévues pour release à fin 2022.</a:t>
            </a:r>
            <a:endParaRPr sz="7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t/>
            </a:r>
            <a:endParaRPr sz="700">
              <a:solidFill>
                <a:srgbClr val="1D1C1D"/>
              </a:solidFill>
              <a:latin typeface="Source Sans Pro"/>
              <a:ea typeface="Source Sans Pro"/>
              <a:cs typeface="Source Sans Pro"/>
              <a:sym typeface="Source Sans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6"/>
          <p:cNvSpPr txBox="1"/>
          <p:nvPr/>
        </p:nvSpPr>
        <p:spPr>
          <a:xfrm>
            <a:off x="1381550" y="1692600"/>
            <a:ext cx="3738900" cy="692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sz="1100">
                <a:solidFill>
                  <a:schemeClr val="hlink"/>
                </a:solidFill>
                <a:latin typeface="Source Sans Pro"/>
                <a:ea typeface="Source Sans Pro"/>
                <a:cs typeface="Source Sans Pro"/>
                <a:sym typeface="Source Sans Pro"/>
              </a:rPr>
              <a:t>Contexte</a:t>
            </a:r>
            <a:r>
              <a:rPr b="1" lang="en" sz="1100">
                <a:solidFill>
                  <a:srgbClr val="1D1C1D"/>
                </a:solidFill>
                <a:latin typeface="Source Sans Pro"/>
                <a:ea typeface="Source Sans Pro"/>
                <a:cs typeface="Source Sans Pro"/>
                <a:sym typeface="Source Sans Pro"/>
              </a:rPr>
              <a:t>  </a:t>
            </a:r>
            <a:r>
              <a:rPr lang="en" sz="1100">
                <a:solidFill>
                  <a:srgbClr val="1D1C1D"/>
                </a:solidFill>
                <a:latin typeface="Source Sans Pro"/>
                <a:ea typeface="Source Sans Pro"/>
                <a:cs typeface="Source Sans Pro"/>
                <a:sym typeface="Source Sans Pro"/>
              </a:rPr>
              <a:t>Eat your own dog food 🐕 : nous devons nous appliquer à nous-mêmes le climate journey que nous proposons à nos clients </a:t>
            </a:r>
            <a:endParaRPr sz="1100">
              <a:solidFill>
                <a:srgbClr val="1D1C1D"/>
              </a:solidFill>
              <a:latin typeface="Source Sans Pro"/>
              <a:ea typeface="Source Sans Pro"/>
              <a:cs typeface="Source Sans Pro"/>
              <a:sym typeface="Source Sans Pro"/>
            </a:endParaRPr>
          </a:p>
        </p:txBody>
      </p:sp>
      <p:sp>
        <p:nvSpPr>
          <p:cNvPr id="408" name="Google Shape;408;p56"/>
          <p:cNvSpPr/>
          <p:nvPr/>
        </p:nvSpPr>
        <p:spPr>
          <a:xfrm>
            <a:off x="1384650" y="332906"/>
            <a:ext cx="29985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lang="en" sz="800">
                <a:solidFill>
                  <a:schemeClr val="dk1"/>
                </a:solidFill>
                <a:latin typeface="Space Mono"/>
                <a:ea typeface="Space Mono"/>
                <a:cs typeface="Space Mono"/>
                <a:sym typeface="Space Mono"/>
              </a:rPr>
              <a:t>Objectif 4</a:t>
            </a:r>
            <a:endParaRPr sz="800">
              <a:latin typeface="Space Mono"/>
              <a:ea typeface="Space Mono"/>
              <a:cs typeface="Space Mono"/>
              <a:sym typeface="Space Mono"/>
            </a:endParaRPr>
          </a:p>
        </p:txBody>
      </p:sp>
      <p:sp>
        <p:nvSpPr>
          <p:cNvPr id="409" name="Google Shape;409;p56"/>
          <p:cNvSpPr/>
          <p:nvPr/>
        </p:nvSpPr>
        <p:spPr>
          <a:xfrm>
            <a:off x="1384650" y="746950"/>
            <a:ext cx="6172500" cy="471300"/>
          </a:xfrm>
          <a:prstGeom prst="rect">
            <a:avLst/>
          </a:prstGeom>
          <a:noFill/>
          <a:ln>
            <a:noFill/>
          </a:ln>
        </p:spPr>
        <p:txBody>
          <a:bodyPr anchorCtr="0" anchor="t" bIns="34275" lIns="68575" spcFirstLastPara="1" rIns="68575" wrap="square" tIns="34275">
            <a:noAutofit/>
          </a:bodyPr>
          <a:lstStyle/>
          <a:p>
            <a:pPr indent="0" lvl="0" marL="0" rtl="0" algn="just">
              <a:spcBef>
                <a:spcPts val="0"/>
              </a:spcBef>
              <a:spcAft>
                <a:spcPts val="0"/>
              </a:spcAft>
              <a:buClr>
                <a:schemeClr val="dk1"/>
              </a:buClr>
              <a:buSzPts val="1100"/>
              <a:buFont typeface="Arial"/>
              <a:buNone/>
            </a:pPr>
            <a:r>
              <a:rPr b="1" lang="en" sz="2000">
                <a:solidFill>
                  <a:srgbClr val="1D1C1D"/>
                </a:solidFill>
                <a:latin typeface="Source Sans Pro"/>
                <a:ea typeface="Source Sans Pro"/>
                <a:cs typeface="Source Sans Pro"/>
                <a:sym typeface="Source Sans Pro"/>
              </a:rPr>
              <a:t>Assurer en interne la pérennité et l’équilibre de nos engagement environnementaux et sociaux</a:t>
            </a:r>
            <a:endParaRPr sz="2000">
              <a:solidFill>
                <a:schemeClr val="dk1"/>
              </a:solidFill>
              <a:latin typeface="Source Sans Pro"/>
              <a:ea typeface="Source Sans Pro"/>
              <a:cs typeface="Source Sans Pro"/>
              <a:sym typeface="Source Sans Pro"/>
            </a:endParaRPr>
          </a:p>
          <a:p>
            <a:pPr indent="0" lvl="0" marL="0" rtl="0" algn="l">
              <a:spcBef>
                <a:spcPts val="0"/>
              </a:spcBef>
              <a:spcAft>
                <a:spcPts val="0"/>
              </a:spcAft>
              <a:buClr>
                <a:srgbClr val="FFFFFF"/>
              </a:buClr>
              <a:buSzPts val="3800"/>
              <a:buFont typeface="Montserrat"/>
              <a:buNone/>
            </a:pPr>
            <a:r>
              <a:t/>
            </a:r>
            <a:endParaRPr sz="2000">
              <a:latin typeface="Source Sans Pro"/>
              <a:ea typeface="Source Sans Pro"/>
              <a:cs typeface="Source Sans Pro"/>
              <a:sym typeface="Source Sans Pro"/>
            </a:endParaRPr>
          </a:p>
        </p:txBody>
      </p:sp>
      <p:sp>
        <p:nvSpPr>
          <p:cNvPr id="410" name="Google Shape;410;p56"/>
          <p:cNvSpPr txBox="1"/>
          <p:nvPr/>
        </p:nvSpPr>
        <p:spPr>
          <a:xfrm>
            <a:off x="1384650" y="2647175"/>
            <a:ext cx="3738900" cy="2031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b="1" lang="en" sz="1100">
                <a:solidFill>
                  <a:schemeClr val="hlink"/>
                </a:solidFill>
                <a:latin typeface="Source Sans Pro"/>
                <a:ea typeface="Source Sans Pro"/>
                <a:cs typeface="Source Sans Pro"/>
                <a:sym typeface="Source Sans Pro"/>
              </a:rPr>
              <a:t>Nos indicateurs</a:t>
            </a:r>
            <a:endParaRPr b="1" sz="1100">
              <a:solidFill>
                <a:schemeClr val="hlink"/>
              </a:solidFill>
              <a:latin typeface="Source Sans Pro"/>
              <a:ea typeface="Source Sans Pro"/>
              <a:cs typeface="Source Sans Pro"/>
              <a:sym typeface="Source Sans Pro"/>
            </a:endParaRPr>
          </a:p>
          <a:p>
            <a:pPr indent="0" lvl="0" marL="0" rtl="0" algn="just">
              <a:spcBef>
                <a:spcPts val="0"/>
              </a:spcBef>
              <a:spcAft>
                <a:spcPts val="0"/>
              </a:spcAft>
              <a:buClr>
                <a:schemeClr val="dk1"/>
              </a:buClr>
              <a:buSzPts val="1100"/>
              <a:buFont typeface="Arial"/>
              <a:buNone/>
            </a:pPr>
            <a:r>
              <a:t/>
            </a:r>
            <a:endParaRPr b="1" sz="1100">
              <a:solidFill>
                <a:srgbClr val="1D1C1D"/>
              </a:solidFill>
              <a:latin typeface="Source Sans Pro"/>
              <a:ea typeface="Source Sans Pro"/>
              <a:cs typeface="Source Sans Pro"/>
              <a:sym typeface="Source Sans Pro"/>
            </a:endParaRPr>
          </a:p>
          <a:p>
            <a:pPr indent="-298450" lvl="0" marL="457200" rtl="0" algn="just">
              <a:spcBef>
                <a:spcPts val="0"/>
              </a:spcBef>
              <a:spcAft>
                <a:spcPts val="0"/>
              </a:spcAft>
              <a:buClr>
                <a:schemeClr val="dk1"/>
              </a:buClr>
              <a:buSzPts val="1100"/>
              <a:buFont typeface="Source Sans Pro"/>
              <a:buChar char="●"/>
            </a:pPr>
            <a:r>
              <a:rPr lang="en" sz="1100">
                <a:solidFill>
                  <a:schemeClr val="dk1"/>
                </a:solidFill>
                <a:latin typeface="Source Sans Pro"/>
                <a:ea typeface="Source Sans Pro"/>
                <a:cs typeface="Source Sans Pro"/>
                <a:sym typeface="Source Sans Pro"/>
              </a:rPr>
              <a:t>Actualiser notre propre empreinte carbone une fois par an, de la manière la plus complète possible</a:t>
            </a:r>
            <a:endParaRPr sz="1100">
              <a:solidFill>
                <a:schemeClr val="dk1"/>
              </a:solidFill>
              <a:latin typeface="Source Sans Pro"/>
              <a:ea typeface="Source Sans Pro"/>
              <a:cs typeface="Source Sans Pro"/>
              <a:sym typeface="Source Sans Pro"/>
            </a:endParaRPr>
          </a:p>
          <a:p>
            <a:pPr indent="-298450" lvl="0" marL="457200" rtl="0" algn="just">
              <a:spcBef>
                <a:spcPts val="0"/>
              </a:spcBef>
              <a:spcAft>
                <a:spcPts val="0"/>
              </a:spcAft>
              <a:buClr>
                <a:schemeClr val="dk1"/>
              </a:buClr>
              <a:buSzPts val="1100"/>
              <a:buFont typeface="Source Sans Pro"/>
              <a:buChar char="●"/>
            </a:pPr>
            <a:r>
              <a:rPr lang="en" sz="1100">
                <a:solidFill>
                  <a:schemeClr val="dk1"/>
                </a:solidFill>
                <a:latin typeface="Source Sans Pro"/>
                <a:ea typeface="Source Sans Pro"/>
                <a:cs typeface="Source Sans Pro"/>
                <a:sym typeface="Source Sans Pro"/>
              </a:rPr>
              <a:t>Contribuer à hauteur de 100% de nos émissions calculées  en soutenant des projets via notre propre marketplace  </a:t>
            </a:r>
            <a:endParaRPr sz="1100">
              <a:solidFill>
                <a:schemeClr val="dk1"/>
              </a:solidFill>
              <a:latin typeface="Source Sans Pro"/>
              <a:ea typeface="Source Sans Pro"/>
              <a:cs typeface="Source Sans Pro"/>
              <a:sym typeface="Source Sans Pro"/>
            </a:endParaRPr>
          </a:p>
          <a:p>
            <a:pPr indent="-298450" lvl="0" marL="457200" rtl="0" algn="just">
              <a:spcBef>
                <a:spcPts val="0"/>
              </a:spcBef>
              <a:spcAft>
                <a:spcPts val="0"/>
              </a:spcAft>
              <a:buClr>
                <a:schemeClr val="dk1"/>
              </a:buClr>
              <a:buSzPts val="1100"/>
              <a:buFont typeface="Source Sans Pro"/>
              <a:buChar char="●"/>
            </a:pPr>
            <a:r>
              <a:rPr lang="en" sz="1100">
                <a:solidFill>
                  <a:schemeClr val="dk1"/>
                </a:solidFill>
                <a:latin typeface="Source Sans Pro"/>
                <a:ea typeface="Source Sans Pro"/>
                <a:cs typeface="Source Sans Pro"/>
                <a:sym typeface="Source Sans Pro"/>
              </a:rPr>
              <a:t>Aligner nos pratiques sociales et environnementales en mesurant régulièrement notre score B-Corp (&gt;80 points) tout en assurant notre croissance</a:t>
            </a:r>
            <a:endParaRPr sz="1100">
              <a:solidFill>
                <a:schemeClr val="dk1"/>
              </a:solidFill>
              <a:latin typeface="Source Sans Pro"/>
              <a:ea typeface="Source Sans Pro"/>
              <a:cs typeface="Source Sans Pro"/>
              <a:sym typeface="Source Sans Pro"/>
            </a:endParaRPr>
          </a:p>
          <a:p>
            <a:pPr indent="0" lvl="0" marL="0" rtl="0" algn="just">
              <a:spcBef>
                <a:spcPts val="0"/>
              </a:spcBef>
              <a:spcAft>
                <a:spcPts val="0"/>
              </a:spcAft>
              <a:buNone/>
            </a:pPr>
            <a:r>
              <a:t/>
            </a:r>
            <a:endParaRPr sz="1000">
              <a:solidFill>
                <a:srgbClr val="1D1C1D"/>
              </a:solidFill>
              <a:latin typeface="Source Sans Pro"/>
              <a:ea typeface="Source Sans Pro"/>
              <a:cs typeface="Source Sans Pro"/>
              <a:sym typeface="Source Sans Pro"/>
            </a:endParaRPr>
          </a:p>
        </p:txBody>
      </p:sp>
      <p:sp>
        <p:nvSpPr>
          <p:cNvPr id="411" name="Google Shape;411;p56"/>
          <p:cNvSpPr txBox="1"/>
          <p:nvPr/>
        </p:nvSpPr>
        <p:spPr>
          <a:xfrm>
            <a:off x="1398325" y="2321700"/>
            <a:ext cx="3472800" cy="354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b="1" lang="en" sz="1100">
                <a:solidFill>
                  <a:schemeClr val="hlink"/>
                </a:solidFill>
                <a:latin typeface="Source Sans Pro"/>
                <a:ea typeface="Source Sans Pro"/>
                <a:cs typeface="Source Sans Pro"/>
                <a:sym typeface="Source Sans Pro"/>
              </a:rPr>
              <a:t>Le + Sweep </a:t>
            </a:r>
            <a:r>
              <a:rPr lang="en" sz="1100">
                <a:solidFill>
                  <a:srgbClr val="1D1C1D"/>
                </a:solidFill>
                <a:latin typeface="Source Sans Pro"/>
                <a:ea typeface="Source Sans Pro"/>
                <a:cs typeface="Source Sans Pro"/>
                <a:sym typeface="Source Sans Pro"/>
              </a:rPr>
              <a:t>🌍  Donner l’exemple !</a:t>
            </a:r>
            <a:endParaRPr sz="1100">
              <a:solidFill>
                <a:srgbClr val="1D1C1D"/>
              </a:solidFill>
              <a:latin typeface="Source Sans Pro"/>
              <a:ea typeface="Source Sans Pro"/>
              <a:cs typeface="Source Sans Pro"/>
              <a:sym typeface="Source Sans Pro"/>
            </a:endParaRPr>
          </a:p>
        </p:txBody>
      </p:sp>
      <p:sp>
        <p:nvSpPr>
          <p:cNvPr id="412" name="Google Shape;412;p56"/>
          <p:cNvSpPr txBox="1"/>
          <p:nvPr/>
        </p:nvSpPr>
        <p:spPr>
          <a:xfrm>
            <a:off x="5614725" y="1644150"/>
            <a:ext cx="3104100" cy="2124000"/>
          </a:xfrm>
          <a:prstGeom prst="rect">
            <a:avLst/>
          </a:prstGeom>
          <a:solidFill>
            <a:srgbClr val="FCE5CD"/>
          </a:solid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sz="700">
                <a:solidFill>
                  <a:schemeClr val="hlink"/>
                </a:solidFill>
                <a:latin typeface="Source Sans Pro"/>
                <a:ea typeface="Source Sans Pro"/>
                <a:cs typeface="Source Sans Pro"/>
                <a:sym typeface="Source Sans Pro"/>
              </a:rPr>
              <a:t>Où nous en sommes aujourd'hui</a:t>
            </a:r>
            <a:endParaRPr b="1" sz="700">
              <a:solidFill>
                <a:schemeClr val="hlink"/>
              </a:solidFill>
              <a:latin typeface="Source Sans Pro"/>
              <a:ea typeface="Source Sans Pro"/>
              <a:cs typeface="Source Sans Pro"/>
              <a:sym typeface="Source Sans Pro"/>
            </a:endParaRPr>
          </a:p>
          <a:p>
            <a:pPr indent="0" lvl="0" marL="0" rtl="0" algn="just">
              <a:spcBef>
                <a:spcPts val="0"/>
              </a:spcBef>
              <a:spcAft>
                <a:spcPts val="0"/>
              </a:spcAft>
              <a:buNone/>
            </a:pPr>
            <a:r>
              <a:t/>
            </a:r>
            <a:endParaRPr b="1" sz="700">
              <a:solidFill>
                <a:schemeClr val="hlink"/>
              </a:solidFill>
              <a:latin typeface="Source Sans Pro"/>
              <a:ea typeface="Source Sans Pro"/>
              <a:cs typeface="Source Sans Pro"/>
              <a:sym typeface="Source Sans Pro"/>
            </a:endParaRPr>
          </a:p>
          <a:p>
            <a:pPr indent="0" lvl="0" marL="0" rtl="0" algn="just">
              <a:spcBef>
                <a:spcPts val="0"/>
              </a:spcBef>
              <a:spcAft>
                <a:spcPts val="0"/>
              </a:spcAft>
              <a:buNone/>
            </a:pPr>
            <a:r>
              <a:rPr lang="en" sz="700">
                <a:solidFill>
                  <a:schemeClr val="dk1"/>
                </a:solidFill>
                <a:latin typeface="Source Sans Pro"/>
                <a:ea typeface="Source Sans Pro"/>
                <a:cs typeface="Source Sans Pro"/>
                <a:sym typeface="Source Sans Pro"/>
              </a:rPr>
              <a:t>Premier</a:t>
            </a:r>
            <a:r>
              <a:rPr lang="en" sz="700">
                <a:solidFill>
                  <a:srgbClr val="1D1C1D"/>
                </a:solidFill>
                <a:latin typeface="Source Sans Pro"/>
                <a:ea typeface="Source Sans Pro"/>
                <a:cs typeface="Source Sans Pro"/>
                <a:sym typeface="Source Sans Pro"/>
              </a:rPr>
              <a:t> bilan carbone effectué pour l’année 2021 (28 tCO2e/an) avec publication le cadre du Climate Act. Nous avons ici un objectif de maintenance, celui de continuer sur notre lancée avec notre empreinte carbone consultable en quasi temps réel sur Sweep et sa publication publique tous les ans. </a:t>
            </a:r>
            <a:endParaRPr sz="7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t/>
            </a:r>
            <a:endParaRPr sz="7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rPr lang="en" sz="700">
                <a:solidFill>
                  <a:srgbClr val="1D1C1D"/>
                </a:solidFill>
                <a:latin typeface="Source Sans Pro"/>
                <a:ea typeface="Source Sans Pro"/>
                <a:cs typeface="Source Sans Pro"/>
                <a:sym typeface="Source Sans Pro"/>
              </a:rPr>
              <a:t>Nous avons choisi deux projets pour le bilan 2021 de Sweep : 15 tonnes chez Microsol Pérou et 15 tonnes de label bas carbone en France sur un projet dans le Sud. Soit 30t pour compenser les 27,52t déclarés. Nous devons finaliser cet achat en 2022. </a:t>
            </a:r>
            <a:endParaRPr sz="7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t/>
            </a:r>
            <a:endParaRPr sz="7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rPr lang="en" sz="700">
                <a:solidFill>
                  <a:srgbClr val="1D1C1D"/>
                </a:solidFill>
                <a:latin typeface="Source Sans Pro"/>
                <a:ea typeface="Source Sans Pro"/>
                <a:cs typeface="Source Sans Pro"/>
                <a:sym typeface="Source Sans Pro"/>
              </a:rPr>
              <a:t>Obtention du statut “Certified B Corp” le 3 décembre 2021 avec un score de 84,1 points. Nous devons préparer la société au futur audit BCorp (2024), malgré notre forte croissance, pour assurer le renouvellement de notre label (&gt;80 points).</a:t>
            </a:r>
            <a:endParaRPr sz="7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t/>
            </a:r>
            <a:endParaRPr sz="700">
              <a:solidFill>
                <a:srgbClr val="1D1C1D"/>
              </a:solidFill>
              <a:latin typeface="Source Sans Pro"/>
              <a:ea typeface="Source Sans Pro"/>
              <a:cs typeface="Source Sans Pro"/>
              <a:sym typeface="Source Sans Pro"/>
            </a:endParaRPr>
          </a:p>
          <a:p>
            <a:pPr indent="0" lvl="0" marL="0" rtl="0" algn="just">
              <a:spcBef>
                <a:spcPts val="0"/>
              </a:spcBef>
              <a:spcAft>
                <a:spcPts val="0"/>
              </a:spcAft>
              <a:buNone/>
            </a:pPr>
            <a:r>
              <a:t/>
            </a:r>
            <a:endParaRPr sz="700">
              <a:solidFill>
                <a:srgbClr val="1D1C1D"/>
              </a:solidFill>
              <a:latin typeface="Source Sans Pro"/>
              <a:ea typeface="Source Sans Pro"/>
              <a:cs typeface="Source Sans Pro"/>
              <a:sym typeface="Source Sans Pro"/>
            </a:endParaRPr>
          </a:p>
        </p:txBody>
      </p:sp>
      <p:pic>
        <p:nvPicPr>
          <p:cNvPr id="413" name="Google Shape;413;p56"/>
          <p:cNvPicPr preferRelativeResize="0"/>
          <p:nvPr/>
        </p:nvPicPr>
        <p:blipFill>
          <a:blip r:embed="rId3">
            <a:alphaModFix/>
          </a:blip>
          <a:stretch>
            <a:fillRect/>
          </a:stretch>
        </p:blipFill>
        <p:spPr>
          <a:xfrm>
            <a:off x="5614727" y="4070936"/>
            <a:ext cx="3453076" cy="628910"/>
          </a:xfrm>
          <a:prstGeom prst="rect">
            <a:avLst/>
          </a:prstGeom>
          <a:noFill/>
          <a:ln cap="flat" cmpd="sng" w="9525">
            <a:solidFill>
              <a:schemeClr val="lt2"/>
            </a:solidFill>
            <a:prstDash val="solid"/>
            <a:round/>
            <a:headEnd len="sm" w="sm" type="none"/>
            <a:tailEnd len="sm" w="sm" type="none"/>
          </a:ln>
        </p:spPr>
      </p:pic>
      <p:sp>
        <p:nvSpPr>
          <p:cNvPr id="414" name="Google Shape;414;p56"/>
          <p:cNvSpPr txBox="1"/>
          <p:nvPr/>
        </p:nvSpPr>
        <p:spPr>
          <a:xfrm>
            <a:off x="5590300" y="3865325"/>
            <a:ext cx="33495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
                <a:latin typeface="Source Sans Pro"/>
                <a:ea typeface="Source Sans Pro"/>
                <a:cs typeface="Source Sans Pro"/>
                <a:sym typeface="Source Sans Pro"/>
              </a:rPr>
              <a:t>Publication disponible publiquement : https://passerelle.sustainsoft.eu/climate-act</a:t>
            </a:r>
            <a:endParaRPr b="1" sz="600">
              <a:latin typeface="Source Sans Pro"/>
              <a:ea typeface="Source Sans Pro"/>
              <a:cs typeface="Source Sans Pro"/>
              <a:sym typeface="Source Sans Pr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3B8"/>
        </a:solidFill>
      </p:bgPr>
    </p:bg>
    <p:spTree>
      <p:nvGrpSpPr>
        <p:cNvPr id="418" name="Shape 418"/>
        <p:cNvGrpSpPr/>
        <p:nvPr/>
      </p:nvGrpSpPr>
      <p:grpSpPr>
        <a:xfrm>
          <a:off x="0" y="0"/>
          <a:ext cx="0" cy="0"/>
          <a:chOff x="0" y="0"/>
          <a:chExt cx="0" cy="0"/>
        </a:xfrm>
      </p:grpSpPr>
      <p:sp>
        <p:nvSpPr>
          <p:cNvPr id="419" name="Google Shape;419;p57"/>
          <p:cNvSpPr txBox="1"/>
          <p:nvPr/>
        </p:nvSpPr>
        <p:spPr>
          <a:xfrm>
            <a:off x="1381550" y="1387800"/>
            <a:ext cx="73455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D1C1D"/>
                </a:solidFill>
                <a:latin typeface="Source Sans Pro"/>
                <a:ea typeface="Source Sans Pro"/>
                <a:cs typeface="Source Sans Pro"/>
                <a:sym typeface="Source Sans Pro"/>
              </a:rPr>
              <a:t>En tant qu’</a:t>
            </a:r>
            <a:r>
              <a:rPr lang="en">
                <a:solidFill>
                  <a:srgbClr val="1D1C1D"/>
                </a:solidFill>
                <a:latin typeface="Source Sans Pro"/>
                <a:ea typeface="Source Sans Pro"/>
                <a:cs typeface="Source Sans Pro"/>
                <a:sym typeface="Source Sans Pro"/>
              </a:rPr>
              <a:t>E</a:t>
            </a:r>
            <a:r>
              <a:rPr lang="en">
                <a:solidFill>
                  <a:srgbClr val="1D1C1D"/>
                </a:solidFill>
                <a:latin typeface="Source Sans Pro"/>
                <a:ea typeface="Source Sans Pro"/>
                <a:cs typeface="Source Sans Pro"/>
                <a:sym typeface="Source Sans Pro"/>
              </a:rPr>
              <a:t>ntreprise à Mission, l’entreprise doit faire l’objet d’une vérification par un Organisme Tiers Indépendant, comme précisé dans l’article L.210-10 du Code de commerce. </a:t>
            </a:r>
            <a:endParaRPr>
              <a:solidFill>
                <a:srgbClr val="1D1C1D"/>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1D1C1D"/>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rgbClr val="1D1C1D"/>
                </a:solidFill>
                <a:latin typeface="Source Sans Pro"/>
                <a:ea typeface="Source Sans Pro"/>
                <a:cs typeface="Source Sans Pro"/>
                <a:sym typeface="Source Sans Pro"/>
              </a:rPr>
              <a:t>Nous avons choisi KPMG. </a:t>
            </a:r>
            <a:endParaRPr>
              <a:solidFill>
                <a:srgbClr val="1D1C1D"/>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1D1C1D"/>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rgbClr val="1D1C1D"/>
                </a:solidFill>
                <a:latin typeface="Source Sans Pro"/>
                <a:ea typeface="Source Sans Pro"/>
                <a:cs typeface="Source Sans Pro"/>
                <a:sym typeface="Source Sans Pro"/>
              </a:rPr>
              <a:t>Depuis 2020, KPMG possède plusieurs références en matière d’accompagnement et vérification des sociétés à mission et de vérification des Déclaration de Performances Extra-Financières.</a:t>
            </a:r>
            <a:endParaRPr>
              <a:solidFill>
                <a:srgbClr val="1D1C1D"/>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1D1C1D"/>
              </a:solidFill>
              <a:latin typeface="Source Sans Pro"/>
              <a:ea typeface="Source Sans Pro"/>
              <a:cs typeface="Source Sans Pro"/>
              <a:sym typeface="Source Sans Pro"/>
            </a:endParaRPr>
          </a:p>
          <a:p>
            <a:pPr indent="0" lvl="0" marL="0" rtl="0" algn="l">
              <a:spcBef>
                <a:spcPts val="0"/>
              </a:spcBef>
              <a:spcAft>
                <a:spcPts val="0"/>
              </a:spcAft>
              <a:buNone/>
            </a:pPr>
            <a:r>
              <a:rPr i="1" lang="en">
                <a:solidFill>
                  <a:srgbClr val="1D1C1D"/>
                </a:solidFill>
                <a:latin typeface="Source Sans Pro"/>
                <a:ea typeface="Source Sans Pro"/>
                <a:cs typeface="Source Sans Pro"/>
                <a:sym typeface="Source Sans Pro"/>
              </a:rPr>
              <a:t>À savoir : </a:t>
            </a:r>
            <a:br>
              <a:rPr i="1" lang="en">
                <a:solidFill>
                  <a:srgbClr val="1D1C1D"/>
                </a:solidFill>
                <a:latin typeface="Source Sans Pro"/>
                <a:ea typeface="Source Sans Pro"/>
                <a:cs typeface="Source Sans Pro"/>
                <a:sym typeface="Source Sans Pro"/>
              </a:rPr>
            </a:br>
            <a:r>
              <a:rPr lang="en">
                <a:solidFill>
                  <a:srgbClr val="1D1C1D"/>
                </a:solidFill>
                <a:latin typeface="Source Sans Pro"/>
                <a:ea typeface="Source Sans Pro"/>
                <a:cs typeface="Source Sans Pro"/>
                <a:sym typeface="Source Sans Pro"/>
              </a:rPr>
              <a:t>L’OTI est désigné parmi les organismes accrédités à cet effet par le Cofrac (Comité Français d’Accréditation), selon la norme ISO 17029. Il est désigné pour une durée initiale de 6 exercices maximum, renouvelable dans la limite de 12 exercices. La première vérification a lieu dans les 18 mois suivant la publication de la déclaration de la qualité de société à mission.</a:t>
            </a:r>
            <a:endParaRPr>
              <a:solidFill>
                <a:srgbClr val="1D1C1D"/>
              </a:solidFill>
              <a:latin typeface="Source Sans Pro"/>
              <a:ea typeface="Source Sans Pro"/>
              <a:cs typeface="Source Sans Pro"/>
              <a:sym typeface="Source Sans Pro"/>
            </a:endParaRPr>
          </a:p>
        </p:txBody>
      </p:sp>
      <p:sp>
        <p:nvSpPr>
          <p:cNvPr id="420" name="Google Shape;420;p57"/>
          <p:cNvSpPr/>
          <p:nvPr/>
        </p:nvSpPr>
        <p:spPr>
          <a:xfrm>
            <a:off x="1384650" y="332906"/>
            <a:ext cx="29985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lang="en" sz="800">
                <a:latin typeface="Space Mono"/>
                <a:ea typeface="Space Mono"/>
                <a:cs typeface="Space Mono"/>
                <a:sym typeface="Space Mono"/>
              </a:rPr>
              <a:t>OTI</a:t>
            </a:r>
            <a:endParaRPr sz="800">
              <a:latin typeface="Space Mono"/>
              <a:ea typeface="Space Mono"/>
              <a:cs typeface="Space Mono"/>
              <a:sym typeface="Space Mono"/>
            </a:endParaRPr>
          </a:p>
        </p:txBody>
      </p:sp>
      <p:sp>
        <p:nvSpPr>
          <p:cNvPr id="421" name="Google Shape;421;p57"/>
          <p:cNvSpPr/>
          <p:nvPr/>
        </p:nvSpPr>
        <p:spPr>
          <a:xfrm>
            <a:off x="1384650" y="746950"/>
            <a:ext cx="6172500" cy="4713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800"/>
              <a:buFont typeface="Montserrat"/>
              <a:buNone/>
            </a:pPr>
            <a:r>
              <a:rPr lang="en" sz="2400">
                <a:solidFill>
                  <a:schemeClr val="dk1"/>
                </a:solidFill>
                <a:latin typeface="Source Sans Pro"/>
                <a:ea typeface="Source Sans Pro"/>
                <a:cs typeface="Source Sans Pro"/>
                <a:sym typeface="Source Sans Pro"/>
              </a:rPr>
              <a:t>Notre OTI</a:t>
            </a:r>
            <a:endParaRPr sz="2400">
              <a:solidFill>
                <a:schemeClr val="dk1"/>
              </a:solidFill>
              <a:latin typeface="Source Sans Pro"/>
              <a:ea typeface="Source Sans Pro"/>
              <a:cs typeface="Source Sans Pro"/>
              <a:sym typeface="Source Sans Pro"/>
            </a:endParaRPr>
          </a:p>
          <a:p>
            <a:pPr indent="0" lvl="0" marL="0" rtl="0" algn="l">
              <a:spcBef>
                <a:spcPts val="0"/>
              </a:spcBef>
              <a:spcAft>
                <a:spcPts val="0"/>
              </a:spcAft>
              <a:buClr>
                <a:srgbClr val="FFFFFF"/>
              </a:buClr>
              <a:buSzPts val="3800"/>
              <a:buFont typeface="Montserrat"/>
              <a:buNone/>
            </a:pPr>
            <a:r>
              <a:t/>
            </a:r>
            <a:endParaRPr sz="2400">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83FFF"/>
        </a:solidFill>
      </p:bgPr>
    </p:bg>
    <p:spTree>
      <p:nvGrpSpPr>
        <p:cNvPr id="425" name="Shape 425"/>
        <p:cNvGrpSpPr/>
        <p:nvPr/>
      </p:nvGrpSpPr>
      <p:grpSpPr>
        <a:xfrm>
          <a:off x="0" y="0"/>
          <a:ext cx="0" cy="0"/>
          <a:chOff x="0" y="0"/>
          <a:chExt cx="0" cy="0"/>
        </a:xfrm>
      </p:grpSpPr>
      <p:sp>
        <p:nvSpPr>
          <p:cNvPr id="426" name="Google Shape;426;p58"/>
          <p:cNvSpPr/>
          <p:nvPr/>
        </p:nvSpPr>
        <p:spPr>
          <a:xfrm>
            <a:off x="1384650" y="992831"/>
            <a:ext cx="6034500" cy="1917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800"/>
              <a:buFont typeface="Montserrat"/>
              <a:buNone/>
            </a:pPr>
            <a:r>
              <a:rPr lang="en" sz="4700">
                <a:solidFill>
                  <a:srgbClr val="FFFFFF"/>
                </a:solidFill>
                <a:latin typeface="Source Sans Pro"/>
                <a:ea typeface="Source Sans Pro"/>
                <a:cs typeface="Source Sans Pro"/>
                <a:sym typeface="Source Sans Pro"/>
              </a:rPr>
              <a:t>Nos objectifs </a:t>
            </a:r>
            <a:endParaRPr sz="4700">
              <a:solidFill>
                <a:srgbClr val="FFFFFF"/>
              </a:solidFill>
              <a:latin typeface="Source Sans Pro"/>
              <a:ea typeface="Source Sans Pro"/>
              <a:cs typeface="Source Sans Pro"/>
              <a:sym typeface="Source Sans Pro"/>
            </a:endParaRPr>
          </a:p>
          <a:p>
            <a:pPr indent="0" lvl="0" marL="0" rtl="0" algn="l">
              <a:spcBef>
                <a:spcPts val="0"/>
              </a:spcBef>
              <a:spcAft>
                <a:spcPts val="0"/>
              </a:spcAft>
              <a:buClr>
                <a:schemeClr val="lt1"/>
              </a:buClr>
              <a:buSzPts val="3800"/>
              <a:buFont typeface="Montserrat"/>
              <a:buNone/>
            </a:pPr>
            <a:r>
              <a:rPr lang="en" sz="4700">
                <a:solidFill>
                  <a:srgbClr val="FFFFFF"/>
                </a:solidFill>
                <a:latin typeface="Source Sans Pro"/>
                <a:ea typeface="Source Sans Pro"/>
                <a:cs typeface="Source Sans Pro"/>
                <a:sym typeface="Source Sans Pro"/>
              </a:rPr>
              <a:t>pour 2023</a:t>
            </a:r>
            <a:endParaRPr sz="4700">
              <a:solidFill>
                <a:srgbClr val="FFFFFF"/>
              </a:solidFill>
              <a:latin typeface="Source Sans Pro"/>
              <a:ea typeface="Source Sans Pro"/>
              <a:cs typeface="Source Sans Pro"/>
              <a:sym typeface="Source Sans Pro"/>
            </a:endParaRPr>
          </a:p>
        </p:txBody>
      </p:sp>
      <p:sp>
        <p:nvSpPr>
          <p:cNvPr id="427" name="Google Shape;427;p58"/>
          <p:cNvSpPr/>
          <p:nvPr/>
        </p:nvSpPr>
        <p:spPr>
          <a:xfrm>
            <a:off x="1384650" y="332906"/>
            <a:ext cx="29985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lang="en" sz="800">
                <a:solidFill>
                  <a:schemeClr val="lt1"/>
                </a:solidFill>
                <a:latin typeface="Space Mono"/>
                <a:ea typeface="Space Mono"/>
                <a:cs typeface="Space Mono"/>
                <a:sym typeface="Space Mono"/>
              </a:rPr>
              <a:t>Partie 4</a:t>
            </a:r>
            <a:endParaRPr sz="800">
              <a:solidFill>
                <a:schemeClr val="lt1"/>
              </a:solidFill>
              <a:latin typeface="Space Mono"/>
              <a:ea typeface="Space Mono"/>
              <a:cs typeface="Space Mono"/>
              <a:sym typeface="Space Mono"/>
            </a:endParaRPr>
          </a:p>
        </p:txBody>
      </p:sp>
      <p:pic>
        <p:nvPicPr>
          <p:cNvPr id="428" name="Google Shape;428;p58"/>
          <p:cNvPicPr preferRelativeResize="0"/>
          <p:nvPr/>
        </p:nvPicPr>
        <p:blipFill>
          <a:blip r:embed="rId3">
            <a:alphaModFix/>
          </a:blip>
          <a:stretch>
            <a:fillRect/>
          </a:stretch>
        </p:blipFill>
        <p:spPr>
          <a:xfrm>
            <a:off x="7770274" y="162727"/>
            <a:ext cx="1220099" cy="12200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D88F"/>
        </a:solidFill>
      </p:bgPr>
    </p:bg>
    <p:spTree>
      <p:nvGrpSpPr>
        <p:cNvPr id="432" name="Shape 432"/>
        <p:cNvGrpSpPr/>
        <p:nvPr/>
      </p:nvGrpSpPr>
      <p:grpSpPr>
        <a:xfrm>
          <a:off x="0" y="0"/>
          <a:ext cx="0" cy="0"/>
          <a:chOff x="0" y="0"/>
          <a:chExt cx="0" cy="0"/>
        </a:xfrm>
      </p:grpSpPr>
      <p:sp>
        <p:nvSpPr>
          <p:cNvPr id="433" name="Google Shape;433;p59"/>
          <p:cNvSpPr txBox="1"/>
          <p:nvPr/>
        </p:nvSpPr>
        <p:spPr>
          <a:xfrm>
            <a:off x="1381550" y="1083000"/>
            <a:ext cx="7120500" cy="394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1D1C1D"/>
                </a:solidFill>
                <a:latin typeface="Source Sans Pro"/>
                <a:ea typeface="Source Sans Pro"/>
                <a:cs typeface="Source Sans Pro"/>
                <a:sym typeface="Source Sans Pro"/>
              </a:rPr>
              <a:t>Nous pourrons nous appliquer des objectifs de % d’évolution cible de ces indicateurs dans le temps.</a:t>
            </a:r>
            <a:endParaRPr b="1" sz="1200">
              <a:solidFill>
                <a:srgbClr val="1D1C1D"/>
              </a:solidFill>
              <a:latin typeface="Source Sans Pro"/>
              <a:ea typeface="Source Sans Pro"/>
              <a:cs typeface="Source Sans Pro"/>
              <a:sym typeface="Source Sans Pro"/>
            </a:endParaRPr>
          </a:p>
          <a:p>
            <a:pPr indent="0" lvl="0" marL="0" rtl="0" algn="l">
              <a:spcBef>
                <a:spcPts val="0"/>
              </a:spcBef>
              <a:spcAft>
                <a:spcPts val="0"/>
              </a:spcAft>
              <a:buNone/>
            </a:pPr>
            <a:r>
              <a:t/>
            </a:r>
            <a:endParaRPr b="1" sz="1200">
              <a:solidFill>
                <a:srgbClr val="1D1C1D"/>
              </a:solidFill>
              <a:latin typeface="Source Sans Pro"/>
              <a:ea typeface="Source Sans Pro"/>
              <a:cs typeface="Source Sans Pro"/>
              <a:sym typeface="Source Sans Pro"/>
            </a:endParaRPr>
          </a:p>
          <a:p>
            <a:pPr indent="0" lvl="0" marL="0" rtl="0" algn="l">
              <a:spcBef>
                <a:spcPts val="0"/>
              </a:spcBef>
              <a:spcAft>
                <a:spcPts val="0"/>
              </a:spcAft>
              <a:buNone/>
            </a:pPr>
            <a:r>
              <a:rPr b="1" lang="en" sz="1100">
                <a:solidFill>
                  <a:srgbClr val="1D1C1D"/>
                </a:solidFill>
                <a:latin typeface="Source Sans Pro"/>
                <a:ea typeface="Source Sans Pro"/>
                <a:cs typeface="Source Sans Pro"/>
                <a:sym typeface="Source Sans Pro"/>
              </a:rPr>
              <a:t>1. Étendre la mesure aux scopes 3 de nos </a:t>
            </a:r>
            <a:r>
              <a:rPr b="1" lang="en" sz="1100">
                <a:solidFill>
                  <a:srgbClr val="1D1C1D"/>
                </a:solidFill>
                <a:latin typeface="Source Sans Pro"/>
                <a:ea typeface="Source Sans Pro"/>
                <a:cs typeface="Source Sans Pro"/>
                <a:sym typeface="Source Sans Pro"/>
              </a:rPr>
              <a:t>clients</a:t>
            </a:r>
            <a:endParaRPr b="1" sz="1100">
              <a:solidFill>
                <a:srgbClr val="1D1C1D"/>
              </a:solidFill>
              <a:latin typeface="Source Sans Pro"/>
              <a:ea typeface="Source Sans Pro"/>
              <a:cs typeface="Source Sans Pro"/>
              <a:sym typeface="Source Sans Pro"/>
            </a:endParaRPr>
          </a:p>
          <a:p>
            <a:pPr indent="0" lvl="0" marL="0" rtl="0" algn="l">
              <a:spcBef>
                <a:spcPts val="0"/>
              </a:spcBef>
              <a:spcAft>
                <a:spcPts val="0"/>
              </a:spcAft>
              <a:buNone/>
            </a:pPr>
            <a:br>
              <a:rPr b="1" lang="en" sz="1100">
                <a:solidFill>
                  <a:srgbClr val="1D1C1D"/>
                </a:solidFill>
                <a:latin typeface="Source Sans Pro"/>
                <a:ea typeface="Source Sans Pro"/>
                <a:cs typeface="Source Sans Pro"/>
                <a:sym typeface="Source Sans Pro"/>
              </a:rPr>
            </a:br>
            <a:r>
              <a:rPr b="1" lang="en" sz="1100">
                <a:solidFill>
                  <a:srgbClr val="1D1C1D"/>
                </a:solidFill>
                <a:latin typeface="Source Sans Pro"/>
                <a:ea typeface="Source Sans Pro"/>
                <a:cs typeface="Source Sans Pro"/>
                <a:sym typeface="Source Sans Pro"/>
              </a:rPr>
              <a:t>2. Créer et mettre en œuvre un plan de réduction des émissions de nos utilisateurs</a:t>
            </a:r>
            <a:endParaRPr b="1" sz="1100">
              <a:solidFill>
                <a:srgbClr val="1D1C1D"/>
              </a:solidFill>
              <a:latin typeface="Source Sans Pro"/>
              <a:ea typeface="Source Sans Pro"/>
              <a:cs typeface="Source Sans Pro"/>
              <a:sym typeface="Source Sans Pro"/>
            </a:endParaRPr>
          </a:p>
          <a:p>
            <a:pPr indent="0" lvl="0" marL="0" rtl="0" algn="l">
              <a:spcBef>
                <a:spcPts val="0"/>
              </a:spcBef>
              <a:spcAft>
                <a:spcPts val="0"/>
              </a:spcAft>
              <a:buNone/>
            </a:pPr>
            <a:r>
              <a:rPr lang="en" sz="1100">
                <a:solidFill>
                  <a:srgbClr val="1D1C1D"/>
                </a:solidFill>
                <a:latin typeface="Source Sans Pro"/>
                <a:ea typeface="Source Sans Pro"/>
                <a:cs typeface="Source Sans Pro"/>
                <a:sym typeface="Source Sans Pro"/>
              </a:rPr>
              <a:t>Nous souhaitons d’ici là avoir créé un tableau de bord interne affichant la situation consolidée et anonymisée de l’</a:t>
            </a:r>
            <a:r>
              <a:rPr lang="en" sz="1100">
                <a:solidFill>
                  <a:srgbClr val="1D1C1D"/>
                </a:solidFill>
                <a:latin typeface="Source Sans Pro"/>
                <a:ea typeface="Source Sans Pro"/>
                <a:cs typeface="Source Sans Pro"/>
                <a:sym typeface="Source Sans Pro"/>
              </a:rPr>
              <a:t>ensemble de nos clients dans leur mise en place de plan de réduction de leurs émissions. </a:t>
            </a:r>
            <a:endParaRPr sz="1100">
              <a:solidFill>
                <a:srgbClr val="1D1C1D"/>
              </a:solidFill>
              <a:latin typeface="Source Sans Pro"/>
              <a:ea typeface="Source Sans Pro"/>
              <a:cs typeface="Source Sans Pro"/>
              <a:sym typeface="Source Sans Pro"/>
            </a:endParaRPr>
          </a:p>
          <a:p>
            <a:pPr indent="0" lvl="0" marL="0" rtl="0" algn="l">
              <a:spcBef>
                <a:spcPts val="0"/>
              </a:spcBef>
              <a:spcAft>
                <a:spcPts val="0"/>
              </a:spcAft>
              <a:buNone/>
            </a:pPr>
            <a:r>
              <a:rPr lang="en" sz="1100">
                <a:solidFill>
                  <a:srgbClr val="1D1C1D"/>
                </a:solidFill>
                <a:latin typeface="Source Sans Pro"/>
                <a:ea typeface="Source Sans Pro"/>
                <a:cs typeface="Source Sans Pro"/>
                <a:sym typeface="Source Sans Pro"/>
              </a:rPr>
              <a:t>Nous estimons qu’une base significative de 200 clients est requise pour démarrer. </a:t>
            </a:r>
            <a:endParaRPr sz="1100">
              <a:solidFill>
                <a:srgbClr val="1D1C1D"/>
              </a:solidFill>
              <a:latin typeface="Source Sans Pro"/>
              <a:ea typeface="Source Sans Pro"/>
              <a:cs typeface="Source Sans Pro"/>
              <a:sym typeface="Source Sans Pro"/>
            </a:endParaRPr>
          </a:p>
          <a:p>
            <a:pPr indent="0" lvl="0" marL="0" rtl="0" algn="l">
              <a:spcBef>
                <a:spcPts val="0"/>
              </a:spcBef>
              <a:spcAft>
                <a:spcPts val="0"/>
              </a:spcAft>
              <a:buNone/>
            </a:pPr>
            <a:r>
              <a:rPr lang="en" sz="1100">
                <a:solidFill>
                  <a:srgbClr val="1D1C1D"/>
                </a:solidFill>
                <a:latin typeface="Source Sans Pro"/>
                <a:ea typeface="Source Sans Pro"/>
                <a:cs typeface="Source Sans Pro"/>
                <a:sym typeface="Source Sans Pro"/>
              </a:rPr>
              <a:t>En deça d’un certain ratio d’activation des plans de réduction, Sweep pourra déclencher des campagnes particulières pour les inciter à s’engager sur une trajectoire de réduction. Nous allons apprendre des seuils de 2022 pour établir les seuils minimum déclencheurs d’actions d’investissements de la part de Sweep en 2023</a:t>
            </a:r>
            <a:r>
              <a:rPr lang="en" sz="1100">
                <a:solidFill>
                  <a:srgbClr val="1D1C1D"/>
                </a:solidFill>
                <a:latin typeface="Source Sans Pro"/>
                <a:ea typeface="Source Sans Pro"/>
                <a:cs typeface="Source Sans Pro"/>
                <a:sym typeface="Source Sans Pro"/>
              </a:rPr>
              <a:t>.</a:t>
            </a:r>
            <a:br>
              <a:rPr lang="en" sz="1100">
                <a:solidFill>
                  <a:srgbClr val="1D1C1D"/>
                </a:solidFill>
                <a:latin typeface="Source Sans Pro"/>
                <a:ea typeface="Source Sans Pro"/>
                <a:cs typeface="Source Sans Pro"/>
                <a:sym typeface="Source Sans Pro"/>
              </a:rPr>
            </a:br>
            <a:br>
              <a:rPr lang="en" sz="1100">
                <a:solidFill>
                  <a:srgbClr val="1D1C1D"/>
                </a:solidFill>
                <a:latin typeface="Source Sans Pro"/>
                <a:ea typeface="Source Sans Pro"/>
                <a:cs typeface="Source Sans Pro"/>
                <a:sym typeface="Source Sans Pro"/>
              </a:rPr>
            </a:br>
            <a:r>
              <a:rPr b="1" lang="en" sz="1100">
                <a:solidFill>
                  <a:srgbClr val="1D1C1D"/>
                </a:solidFill>
                <a:latin typeface="Source Sans Pro"/>
                <a:ea typeface="Source Sans Pro"/>
                <a:cs typeface="Source Sans Pro"/>
                <a:sym typeface="Source Sans Pro"/>
              </a:rPr>
              <a:t>3. Favoriser le soutien aux projets carbone du monde entier</a:t>
            </a:r>
            <a:br>
              <a:rPr lang="en" sz="1100">
                <a:solidFill>
                  <a:srgbClr val="1D1C1D"/>
                </a:solidFill>
                <a:latin typeface="Source Sans Pro"/>
                <a:ea typeface="Source Sans Pro"/>
                <a:cs typeface="Source Sans Pro"/>
                <a:sym typeface="Source Sans Pro"/>
              </a:rPr>
            </a:br>
            <a:r>
              <a:rPr lang="en" sz="1100">
                <a:solidFill>
                  <a:srgbClr val="1D1C1D"/>
                </a:solidFill>
                <a:latin typeface="Source Sans Pro"/>
                <a:ea typeface="Source Sans Pro"/>
                <a:cs typeface="Source Sans Pro"/>
                <a:sym typeface="Source Sans Pro"/>
              </a:rPr>
              <a:t>Que l'ensemble de nos clients soient conscients que cette possibilité existe dans Sweep. Avec entre autre l'accompagnement jusqu'à cette étape dans leur climate journey</a:t>
            </a:r>
            <a:r>
              <a:rPr lang="en" sz="1100">
                <a:solidFill>
                  <a:srgbClr val="1D1C1D"/>
                </a:solidFill>
                <a:latin typeface="Source Sans Pro"/>
                <a:ea typeface="Source Sans Pro"/>
                <a:cs typeface="Source Sans Pro"/>
                <a:sym typeface="Source Sans Pro"/>
              </a:rPr>
              <a:t>. Couvrir une géographie toujours plus grande de projets carbone dans le monde</a:t>
            </a:r>
            <a:endParaRPr sz="1100">
              <a:solidFill>
                <a:srgbClr val="1D1C1D"/>
              </a:solidFill>
              <a:latin typeface="Source Sans Pro"/>
              <a:ea typeface="Source Sans Pro"/>
              <a:cs typeface="Source Sans Pro"/>
              <a:sym typeface="Source Sans Pro"/>
            </a:endParaRPr>
          </a:p>
          <a:p>
            <a:pPr indent="0" lvl="0" marL="0" rtl="0" algn="l">
              <a:spcBef>
                <a:spcPts val="0"/>
              </a:spcBef>
              <a:spcAft>
                <a:spcPts val="0"/>
              </a:spcAft>
              <a:buNone/>
            </a:pPr>
            <a:r>
              <a:t/>
            </a:r>
            <a:endParaRPr sz="1100">
              <a:solidFill>
                <a:srgbClr val="1D1C1D"/>
              </a:solidFill>
              <a:latin typeface="Source Sans Pro"/>
              <a:ea typeface="Source Sans Pro"/>
              <a:cs typeface="Source Sans Pro"/>
              <a:sym typeface="Source Sans Pro"/>
            </a:endParaRPr>
          </a:p>
          <a:p>
            <a:pPr indent="0" lvl="0" marL="0" rtl="0" algn="l">
              <a:spcBef>
                <a:spcPts val="0"/>
              </a:spcBef>
              <a:spcAft>
                <a:spcPts val="0"/>
              </a:spcAft>
              <a:buNone/>
            </a:pPr>
            <a:r>
              <a:rPr b="1" lang="en" sz="1100">
                <a:solidFill>
                  <a:srgbClr val="1D1C1D"/>
                </a:solidFill>
                <a:latin typeface="Source Sans Pro"/>
                <a:ea typeface="Source Sans Pro"/>
                <a:cs typeface="Source Sans Pro"/>
                <a:sym typeface="Source Sans Pro"/>
              </a:rPr>
              <a:t>4. Actualiser notre propre empreinte carbone une fois par an et contribuer à hauteur de nos émissions en soutenant des projets via notre propre marketplace</a:t>
            </a:r>
            <a:endParaRPr b="1" sz="1100">
              <a:solidFill>
                <a:srgbClr val="1D1C1D"/>
              </a:solidFill>
              <a:latin typeface="Source Sans Pro"/>
              <a:ea typeface="Source Sans Pro"/>
              <a:cs typeface="Source Sans Pro"/>
              <a:sym typeface="Source Sans Pro"/>
            </a:endParaRPr>
          </a:p>
          <a:p>
            <a:pPr indent="0" lvl="0" marL="0" rtl="0" algn="l">
              <a:spcBef>
                <a:spcPts val="0"/>
              </a:spcBef>
              <a:spcAft>
                <a:spcPts val="0"/>
              </a:spcAft>
              <a:buNone/>
            </a:pPr>
            <a:r>
              <a:rPr lang="en" sz="1100">
                <a:solidFill>
                  <a:srgbClr val="1D1C1D"/>
                </a:solidFill>
                <a:latin typeface="Source Sans Pro"/>
                <a:ea typeface="Source Sans Pro"/>
                <a:cs typeface="Source Sans Pro"/>
                <a:sym typeface="Source Sans Pro"/>
              </a:rPr>
              <a:t>Nous avons déjà accompli cet </a:t>
            </a:r>
            <a:r>
              <a:rPr lang="en" sz="1100">
                <a:solidFill>
                  <a:srgbClr val="1D1C1D"/>
                </a:solidFill>
                <a:latin typeface="Source Sans Pro"/>
                <a:ea typeface="Source Sans Pro"/>
                <a:cs typeface="Source Sans Pro"/>
                <a:sym typeface="Source Sans Pro"/>
              </a:rPr>
              <a:t>objectif</a:t>
            </a:r>
            <a:r>
              <a:rPr lang="en" sz="1100">
                <a:solidFill>
                  <a:srgbClr val="1D1C1D"/>
                </a:solidFill>
                <a:latin typeface="Source Sans Pro"/>
                <a:ea typeface="Source Sans Pro"/>
                <a:cs typeface="Source Sans Pro"/>
                <a:sym typeface="Source Sans Pro"/>
              </a:rPr>
              <a:t>, il n’y pas d'échéance ici. Il s’agit d’un objectif de maintenance : continuer sur notre lancée avec notre empreinte carbone consultable en quasi temps réel sur Sweep avec une publication rendue publique annuellement. </a:t>
            </a:r>
            <a:endParaRPr b="1" sz="1100">
              <a:solidFill>
                <a:srgbClr val="1D1C1D"/>
              </a:solidFill>
              <a:latin typeface="Source Sans Pro"/>
              <a:ea typeface="Source Sans Pro"/>
              <a:cs typeface="Source Sans Pro"/>
              <a:sym typeface="Source Sans Pro"/>
            </a:endParaRPr>
          </a:p>
        </p:txBody>
      </p:sp>
      <p:sp>
        <p:nvSpPr>
          <p:cNvPr id="434" name="Google Shape;434;p59"/>
          <p:cNvSpPr/>
          <p:nvPr/>
        </p:nvSpPr>
        <p:spPr>
          <a:xfrm>
            <a:off x="1384650" y="332906"/>
            <a:ext cx="29985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lang="en" sz="800">
                <a:latin typeface="Space Mono"/>
                <a:ea typeface="Space Mono"/>
                <a:cs typeface="Space Mono"/>
                <a:sym typeface="Space Mono"/>
              </a:rPr>
              <a:t>OTI</a:t>
            </a:r>
            <a:endParaRPr sz="800">
              <a:latin typeface="Space Mono"/>
              <a:ea typeface="Space Mono"/>
              <a:cs typeface="Space Mono"/>
              <a:sym typeface="Space Mono"/>
            </a:endParaRPr>
          </a:p>
        </p:txBody>
      </p:sp>
      <p:sp>
        <p:nvSpPr>
          <p:cNvPr id="435" name="Google Shape;435;p59"/>
          <p:cNvSpPr/>
          <p:nvPr/>
        </p:nvSpPr>
        <p:spPr>
          <a:xfrm>
            <a:off x="1384650" y="594550"/>
            <a:ext cx="6172500" cy="4713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800"/>
              <a:buFont typeface="Montserrat"/>
              <a:buNone/>
            </a:pPr>
            <a:r>
              <a:rPr lang="en" sz="2400">
                <a:solidFill>
                  <a:schemeClr val="dk1"/>
                </a:solidFill>
                <a:latin typeface="Source Sans Pro"/>
                <a:ea typeface="Source Sans Pro"/>
                <a:cs typeface="Source Sans Pro"/>
                <a:sym typeface="Source Sans Pro"/>
              </a:rPr>
              <a:t>En 2023</a:t>
            </a:r>
            <a:endParaRPr sz="2400">
              <a:solidFill>
                <a:schemeClr val="dk1"/>
              </a:solidFill>
              <a:latin typeface="Source Sans Pro"/>
              <a:ea typeface="Source Sans Pro"/>
              <a:cs typeface="Source Sans Pro"/>
              <a:sym typeface="Source Sans Pro"/>
            </a:endParaRPr>
          </a:p>
          <a:p>
            <a:pPr indent="0" lvl="0" marL="0" rtl="0" algn="l">
              <a:spcBef>
                <a:spcPts val="0"/>
              </a:spcBef>
              <a:spcAft>
                <a:spcPts val="0"/>
              </a:spcAft>
              <a:buClr>
                <a:srgbClr val="FFFFFF"/>
              </a:buClr>
              <a:buSzPts val="3800"/>
              <a:buFont typeface="Montserrat"/>
              <a:buNone/>
            </a:pPr>
            <a:r>
              <a:t/>
            </a:r>
            <a:endParaRPr sz="2400">
              <a:latin typeface="Source Sans Pro"/>
              <a:ea typeface="Source Sans Pro"/>
              <a:cs typeface="Source Sans Pro"/>
              <a:sym typeface="Source Sans Pr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83FFF"/>
        </a:solidFill>
      </p:bgPr>
    </p:bg>
    <p:spTree>
      <p:nvGrpSpPr>
        <p:cNvPr id="439" name="Shape 439"/>
        <p:cNvGrpSpPr/>
        <p:nvPr/>
      </p:nvGrpSpPr>
      <p:grpSpPr>
        <a:xfrm>
          <a:off x="0" y="0"/>
          <a:ext cx="0" cy="0"/>
          <a:chOff x="0" y="0"/>
          <a:chExt cx="0" cy="0"/>
        </a:xfrm>
      </p:grpSpPr>
      <p:pic>
        <p:nvPicPr>
          <p:cNvPr id="440" name="Google Shape;440;p60"/>
          <p:cNvPicPr preferRelativeResize="0"/>
          <p:nvPr/>
        </p:nvPicPr>
        <p:blipFill rotWithShape="1">
          <a:blip r:embed="rId3">
            <a:alphaModFix/>
          </a:blip>
          <a:srcRect b="0" l="9029" r="9037" t="0"/>
          <a:stretch/>
        </p:blipFill>
        <p:spPr>
          <a:xfrm>
            <a:off x="16688" y="942994"/>
            <a:ext cx="773927" cy="944567"/>
          </a:xfrm>
          <a:prstGeom prst="rect">
            <a:avLst/>
          </a:prstGeom>
          <a:noFill/>
          <a:ln>
            <a:noFill/>
          </a:ln>
        </p:spPr>
      </p:pic>
      <p:pic>
        <p:nvPicPr>
          <p:cNvPr id="441" name="Google Shape;441;p60"/>
          <p:cNvPicPr preferRelativeResize="0"/>
          <p:nvPr/>
        </p:nvPicPr>
        <p:blipFill>
          <a:blip r:embed="rId4">
            <a:alphaModFix/>
          </a:blip>
          <a:stretch>
            <a:fillRect/>
          </a:stretch>
        </p:blipFill>
        <p:spPr>
          <a:xfrm>
            <a:off x="116660" y="168005"/>
            <a:ext cx="574262" cy="574262"/>
          </a:xfrm>
          <a:prstGeom prst="rect">
            <a:avLst/>
          </a:prstGeom>
          <a:noFill/>
          <a:ln>
            <a:noFill/>
          </a:ln>
        </p:spPr>
      </p:pic>
      <p:cxnSp>
        <p:nvCxnSpPr>
          <p:cNvPr id="442" name="Google Shape;442;p60"/>
          <p:cNvCxnSpPr/>
          <p:nvPr/>
        </p:nvCxnSpPr>
        <p:spPr>
          <a:xfrm>
            <a:off x="807319" y="0"/>
            <a:ext cx="0" cy="5151900"/>
          </a:xfrm>
          <a:prstGeom prst="straightConnector1">
            <a:avLst/>
          </a:prstGeom>
          <a:noFill/>
          <a:ln cap="flat" cmpd="sng" w="9525">
            <a:solidFill>
              <a:srgbClr val="FFFFFF"/>
            </a:solidFill>
            <a:prstDash val="solid"/>
            <a:round/>
            <a:headEnd len="med" w="med" type="none"/>
            <a:tailEnd len="med" w="med" type="none"/>
          </a:ln>
        </p:spPr>
      </p:cxnSp>
      <p:pic>
        <p:nvPicPr>
          <p:cNvPr id="443" name="Google Shape;443;p60"/>
          <p:cNvPicPr preferRelativeResize="0"/>
          <p:nvPr/>
        </p:nvPicPr>
        <p:blipFill>
          <a:blip r:embed="rId5">
            <a:alphaModFix/>
          </a:blip>
          <a:stretch>
            <a:fillRect/>
          </a:stretch>
        </p:blipFill>
        <p:spPr>
          <a:xfrm>
            <a:off x="3878493" y="1882450"/>
            <a:ext cx="1387013" cy="1387013"/>
          </a:xfrm>
          <a:prstGeom prst="rect">
            <a:avLst/>
          </a:prstGeom>
          <a:noFill/>
          <a:ln>
            <a:noFill/>
          </a:ln>
        </p:spPr>
      </p:pic>
      <p:sp>
        <p:nvSpPr>
          <p:cNvPr id="444" name="Google Shape;444;p60"/>
          <p:cNvSpPr/>
          <p:nvPr/>
        </p:nvSpPr>
        <p:spPr>
          <a:xfrm>
            <a:off x="3715500" y="4448600"/>
            <a:ext cx="1713000" cy="4308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chemeClr val="lt1"/>
              </a:buClr>
              <a:buSzPts val="3800"/>
              <a:buFont typeface="Montserrat"/>
              <a:buNone/>
            </a:pPr>
            <a:r>
              <a:rPr lang="en" u="sng">
                <a:solidFill>
                  <a:schemeClr val="lt1"/>
                </a:solidFill>
                <a:latin typeface="Source Sans Pro"/>
                <a:ea typeface="Source Sans Pro"/>
                <a:cs typeface="Source Sans Pro"/>
                <a:sym typeface="Source Sans Pro"/>
                <a:hlinkClick r:id="rId6">
                  <a:extLst>
                    <a:ext uri="{A12FA001-AC4F-418D-AE19-62706E023703}">
                      <ahyp:hlinkClr val="tx"/>
                    </a:ext>
                  </a:extLst>
                </a:hlinkClick>
              </a:rPr>
              <a:t>sweep.net</a:t>
            </a:r>
            <a:endParaRPr>
              <a:solidFill>
                <a:schemeClr val="lt1"/>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7"/>
          <p:cNvSpPr/>
          <p:nvPr/>
        </p:nvSpPr>
        <p:spPr>
          <a:xfrm>
            <a:off x="1384650" y="787500"/>
            <a:ext cx="3514500" cy="2919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Clr>
                <a:srgbClr val="595959"/>
              </a:buClr>
              <a:buSzPts val="900"/>
              <a:buFont typeface="Source Sans Pro"/>
              <a:buNone/>
            </a:pPr>
            <a:r>
              <a:rPr lang="en" sz="1400">
                <a:solidFill>
                  <a:srgbClr val="283FFF"/>
                </a:solidFill>
                <a:highlight>
                  <a:srgbClr val="FFFFFF"/>
                </a:highlight>
                <a:latin typeface="Source Sans Pro"/>
                <a:ea typeface="Source Sans Pro"/>
                <a:cs typeface="Source Sans Pro"/>
                <a:sym typeface="Source Sans Pro"/>
              </a:rPr>
              <a:t>PROBLEM 2</a:t>
            </a:r>
            <a:endParaRPr sz="1400">
              <a:solidFill>
                <a:srgbClr val="283FFF"/>
              </a:solidFill>
              <a:highlight>
                <a:srgbClr val="FFFFFF"/>
              </a:highlight>
              <a:latin typeface="Source Sans Pro"/>
              <a:ea typeface="Source Sans Pro"/>
              <a:cs typeface="Source Sans Pro"/>
              <a:sym typeface="Source Sans Pro"/>
            </a:endParaRPr>
          </a:p>
          <a:p>
            <a:pPr indent="0" lvl="0" marL="0" rtl="0" algn="l">
              <a:spcBef>
                <a:spcPts val="0"/>
              </a:spcBef>
              <a:spcAft>
                <a:spcPts val="0"/>
              </a:spcAft>
              <a:buClr>
                <a:schemeClr val="lt1"/>
              </a:buClr>
              <a:buSzPts val="3800"/>
              <a:buFont typeface="Montserrat"/>
              <a:buNone/>
            </a:pPr>
            <a:r>
              <a:rPr lang="en" sz="2700">
                <a:solidFill>
                  <a:srgbClr val="283FFF"/>
                </a:solidFill>
                <a:latin typeface="Source Sans Pro"/>
                <a:ea typeface="Source Sans Pro"/>
                <a:cs typeface="Source Sans Pro"/>
                <a:sym typeface="Source Sans Pro"/>
              </a:rPr>
              <a:t>Reducing emissions won’t be enough</a:t>
            </a:r>
            <a:endParaRPr sz="1400">
              <a:solidFill>
                <a:srgbClr val="283FFF"/>
              </a:solidFill>
              <a:highlight>
                <a:srgbClr val="FFFFFF"/>
              </a:highlight>
              <a:latin typeface="Source Sans Pro"/>
              <a:ea typeface="Source Sans Pro"/>
              <a:cs typeface="Source Sans Pro"/>
              <a:sym typeface="Source Sans Pro"/>
            </a:endParaRPr>
          </a:p>
        </p:txBody>
      </p:sp>
      <p:sp>
        <p:nvSpPr>
          <p:cNvPr id="171" name="Google Shape;171;p37"/>
          <p:cNvSpPr/>
          <p:nvPr/>
        </p:nvSpPr>
        <p:spPr>
          <a:xfrm>
            <a:off x="1384650" y="2571750"/>
            <a:ext cx="3994800" cy="1767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800"/>
              <a:buFont typeface="Arial"/>
              <a:buNone/>
            </a:pPr>
            <a:r>
              <a:rPr lang="en" sz="1700">
                <a:solidFill>
                  <a:srgbClr val="28230D"/>
                </a:solidFill>
                <a:latin typeface="Source Sans Pro"/>
                <a:ea typeface="Source Sans Pro"/>
                <a:cs typeface="Source Sans Pro"/>
                <a:sym typeface="Source Sans Pro"/>
              </a:rPr>
              <a:t>Most scenarios that stay below 2°C of temperature increase involve substantial net negative emissions by 2100, on average around 2 gigatons of CO2 per year</a:t>
            </a:r>
            <a:r>
              <a:rPr lang="en" sz="1700">
                <a:solidFill>
                  <a:srgbClr val="28230D"/>
                </a:solidFill>
                <a:highlight>
                  <a:srgbClr val="FFFFFF"/>
                </a:highlight>
                <a:latin typeface="Source Sans Pro"/>
                <a:ea typeface="Source Sans Pro"/>
                <a:cs typeface="Source Sans Pro"/>
                <a:sym typeface="Source Sans Pro"/>
              </a:rPr>
              <a:t>.</a:t>
            </a:r>
            <a:endParaRPr sz="1700">
              <a:solidFill>
                <a:srgbClr val="28230D"/>
              </a:solidFill>
              <a:latin typeface="Source Sans Pro"/>
              <a:ea typeface="Source Sans Pro"/>
              <a:cs typeface="Source Sans Pro"/>
              <a:sym typeface="Source Sans Pro"/>
            </a:endParaRPr>
          </a:p>
        </p:txBody>
      </p:sp>
      <p:sp>
        <p:nvSpPr>
          <p:cNvPr id="172" name="Google Shape;172;p37"/>
          <p:cNvSpPr/>
          <p:nvPr/>
        </p:nvSpPr>
        <p:spPr>
          <a:xfrm>
            <a:off x="0" y="0"/>
            <a:ext cx="9144000" cy="5143500"/>
          </a:xfrm>
          <a:prstGeom prst="rect">
            <a:avLst/>
          </a:prstGeom>
          <a:solidFill>
            <a:srgbClr val="283FFF"/>
          </a:solidFill>
          <a:ln>
            <a:noFill/>
          </a:ln>
        </p:spPr>
        <p:txBody>
          <a:bodyPr anchorCtr="0" anchor="t" bIns="68575" lIns="68575" spcFirstLastPara="1" rIns="68575" wrap="square" tIns="68575">
            <a:noAutofit/>
          </a:bodyPr>
          <a:lstStyle/>
          <a:p>
            <a:pPr indent="0" lvl="0" marL="0" rtl="0" algn="l">
              <a:spcBef>
                <a:spcPts val="0"/>
              </a:spcBef>
              <a:spcAft>
                <a:spcPts val="0"/>
              </a:spcAft>
              <a:buNone/>
            </a:pPr>
            <a:r>
              <a:t/>
            </a:r>
            <a:endParaRPr/>
          </a:p>
        </p:txBody>
      </p:sp>
      <p:pic>
        <p:nvPicPr>
          <p:cNvPr id="173" name="Google Shape;173;p37"/>
          <p:cNvPicPr preferRelativeResize="0"/>
          <p:nvPr/>
        </p:nvPicPr>
        <p:blipFill rotWithShape="1">
          <a:blip r:embed="rId3">
            <a:alphaModFix/>
          </a:blip>
          <a:srcRect b="0" l="9029" r="9037" t="0"/>
          <a:stretch/>
        </p:blipFill>
        <p:spPr>
          <a:xfrm>
            <a:off x="16688" y="942994"/>
            <a:ext cx="773927" cy="944567"/>
          </a:xfrm>
          <a:prstGeom prst="rect">
            <a:avLst/>
          </a:prstGeom>
          <a:noFill/>
          <a:ln>
            <a:noFill/>
          </a:ln>
        </p:spPr>
      </p:pic>
      <p:pic>
        <p:nvPicPr>
          <p:cNvPr id="174" name="Google Shape;174;p37"/>
          <p:cNvPicPr preferRelativeResize="0"/>
          <p:nvPr/>
        </p:nvPicPr>
        <p:blipFill>
          <a:blip r:embed="rId4">
            <a:alphaModFix/>
          </a:blip>
          <a:stretch>
            <a:fillRect/>
          </a:stretch>
        </p:blipFill>
        <p:spPr>
          <a:xfrm>
            <a:off x="116660" y="168005"/>
            <a:ext cx="574262" cy="574262"/>
          </a:xfrm>
          <a:prstGeom prst="rect">
            <a:avLst/>
          </a:prstGeom>
          <a:noFill/>
          <a:ln>
            <a:noFill/>
          </a:ln>
        </p:spPr>
      </p:pic>
      <p:cxnSp>
        <p:nvCxnSpPr>
          <p:cNvPr id="175" name="Google Shape;175;p37"/>
          <p:cNvCxnSpPr/>
          <p:nvPr/>
        </p:nvCxnSpPr>
        <p:spPr>
          <a:xfrm>
            <a:off x="807319" y="0"/>
            <a:ext cx="0" cy="5151900"/>
          </a:xfrm>
          <a:prstGeom prst="straightConnector1">
            <a:avLst/>
          </a:prstGeom>
          <a:noFill/>
          <a:ln cap="flat" cmpd="sng" w="9525">
            <a:solidFill>
              <a:srgbClr val="FFFFFF"/>
            </a:solidFill>
            <a:prstDash val="solid"/>
            <a:round/>
            <a:headEnd len="med" w="med" type="none"/>
            <a:tailEnd len="med" w="med" type="none"/>
          </a:ln>
        </p:spPr>
      </p:cxnSp>
      <p:sp>
        <p:nvSpPr>
          <p:cNvPr id="176" name="Google Shape;176;p37"/>
          <p:cNvSpPr/>
          <p:nvPr/>
        </p:nvSpPr>
        <p:spPr>
          <a:xfrm>
            <a:off x="1384650" y="332906"/>
            <a:ext cx="29985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lang="en" sz="800">
                <a:solidFill>
                  <a:schemeClr val="lt1"/>
                </a:solidFill>
                <a:latin typeface="Space Mono"/>
                <a:ea typeface="Space Mono"/>
                <a:cs typeface="Space Mono"/>
                <a:sym typeface="Space Mono"/>
              </a:rPr>
              <a:t>Partie 1</a:t>
            </a:r>
            <a:endParaRPr sz="800">
              <a:solidFill>
                <a:schemeClr val="lt1"/>
              </a:solidFill>
              <a:latin typeface="Space Mono"/>
              <a:ea typeface="Space Mono"/>
              <a:cs typeface="Space Mono"/>
              <a:sym typeface="Space Mono"/>
            </a:endParaRPr>
          </a:p>
        </p:txBody>
      </p:sp>
      <p:sp>
        <p:nvSpPr>
          <p:cNvPr id="177" name="Google Shape;177;p37"/>
          <p:cNvSpPr/>
          <p:nvPr/>
        </p:nvSpPr>
        <p:spPr>
          <a:xfrm>
            <a:off x="1384650" y="746944"/>
            <a:ext cx="6034500" cy="1917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800"/>
              <a:buFont typeface="Montserrat"/>
              <a:buNone/>
            </a:pPr>
            <a:r>
              <a:rPr lang="en" sz="4700">
                <a:solidFill>
                  <a:srgbClr val="FFFFFF"/>
                </a:solidFill>
                <a:latin typeface="Source Sans Pro"/>
                <a:ea typeface="Source Sans Pro"/>
                <a:cs typeface="Source Sans Pro"/>
                <a:sym typeface="Source Sans Pro"/>
              </a:rPr>
              <a:t>Que fait Sweep</a:t>
            </a:r>
            <a:endParaRPr sz="4700">
              <a:solidFill>
                <a:srgbClr val="FFFFFF"/>
              </a:solidFill>
              <a:latin typeface="Source Sans Pro"/>
              <a:ea typeface="Source Sans Pro"/>
              <a:cs typeface="Source Sans Pro"/>
              <a:sym typeface="Source Sans Pro"/>
            </a:endParaRPr>
          </a:p>
        </p:txBody>
      </p:sp>
      <p:pic>
        <p:nvPicPr>
          <p:cNvPr id="178" name="Google Shape;178;p37"/>
          <p:cNvPicPr preferRelativeResize="0"/>
          <p:nvPr/>
        </p:nvPicPr>
        <p:blipFill>
          <a:blip r:embed="rId5">
            <a:alphaModFix/>
          </a:blip>
          <a:stretch>
            <a:fillRect/>
          </a:stretch>
        </p:blipFill>
        <p:spPr>
          <a:xfrm>
            <a:off x="7763450" y="126075"/>
            <a:ext cx="1240599" cy="12405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8"/>
          <p:cNvSpPr/>
          <p:nvPr/>
        </p:nvSpPr>
        <p:spPr>
          <a:xfrm>
            <a:off x="1384650" y="746944"/>
            <a:ext cx="2357100" cy="1440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800"/>
              <a:buFont typeface="Montserrat"/>
              <a:buNone/>
            </a:pPr>
            <a:r>
              <a:rPr lang="en" sz="2400">
                <a:latin typeface="Source Sans Pro"/>
                <a:ea typeface="Source Sans Pro"/>
                <a:cs typeface="Source Sans Pro"/>
                <a:sym typeface="Source Sans Pro"/>
              </a:rPr>
              <a:t>Notre planète brûle</a:t>
            </a:r>
            <a:endParaRPr sz="2400">
              <a:latin typeface="Source Sans Pro"/>
              <a:ea typeface="Source Sans Pro"/>
              <a:cs typeface="Source Sans Pro"/>
              <a:sym typeface="Source Sans Pro"/>
            </a:endParaRPr>
          </a:p>
        </p:txBody>
      </p:sp>
      <p:cxnSp>
        <p:nvCxnSpPr>
          <p:cNvPr id="184" name="Google Shape;184;p38"/>
          <p:cNvCxnSpPr/>
          <p:nvPr/>
        </p:nvCxnSpPr>
        <p:spPr>
          <a:xfrm>
            <a:off x="3741769" y="851663"/>
            <a:ext cx="0" cy="3948900"/>
          </a:xfrm>
          <a:prstGeom prst="straightConnector1">
            <a:avLst/>
          </a:prstGeom>
          <a:noFill/>
          <a:ln cap="flat" cmpd="sng" w="9525">
            <a:solidFill>
              <a:srgbClr val="CCCCCC"/>
            </a:solidFill>
            <a:prstDash val="solid"/>
            <a:round/>
            <a:headEnd len="med" w="med" type="none"/>
            <a:tailEnd len="med" w="med" type="none"/>
          </a:ln>
        </p:spPr>
      </p:cxnSp>
      <p:cxnSp>
        <p:nvCxnSpPr>
          <p:cNvPr id="185" name="Google Shape;185;p38"/>
          <p:cNvCxnSpPr/>
          <p:nvPr/>
        </p:nvCxnSpPr>
        <p:spPr>
          <a:xfrm>
            <a:off x="6229125" y="851663"/>
            <a:ext cx="0" cy="3948900"/>
          </a:xfrm>
          <a:prstGeom prst="straightConnector1">
            <a:avLst/>
          </a:prstGeom>
          <a:noFill/>
          <a:ln cap="flat" cmpd="sng" w="9525">
            <a:solidFill>
              <a:srgbClr val="CCCCCC"/>
            </a:solidFill>
            <a:prstDash val="solid"/>
            <a:round/>
            <a:headEnd len="med" w="med" type="none"/>
            <a:tailEnd len="med" w="med" type="none"/>
          </a:ln>
        </p:spPr>
      </p:cxnSp>
      <p:sp>
        <p:nvSpPr>
          <p:cNvPr id="186" name="Google Shape;186;p38"/>
          <p:cNvSpPr/>
          <p:nvPr/>
        </p:nvSpPr>
        <p:spPr>
          <a:xfrm>
            <a:off x="3921197" y="746944"/>
            <a:ext cx="2357100" cy="1440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800"/>
              <a:buFont typeface="Montserrat"/>
              <a:buNone/>
            </a:pPr>
            <a:r>
              <a:rPr lang="en" sz="2400">
                <a:latin typeface="Source Sans Pro"/>
                <a:ea typeface="Source Sans Pro"/>
                <a:cs typeface="Source Sans Pro"/>
                <a:sym typeface="Source Sans Pro"/>
              </a:rPr>
              <a:t>Pourtant des solutions existent</a:t>
            </a:r>
            <a:endParaRPr sz="2400">
              <a:latin typeface="Source Sans Pro"/>
              <a:ea typeface="Source Sans Pro"/>
              <a:cs typeface="Source Sans Pro"/>
              <a:sym typeface="Source Sans Pro"/>
            </a:endParaRPr>
          </a:p>
        </p:txBody>
      </p:sp>
      <p:sp>
        <p:nvSpPr>
          <p:cNvPr id="187" name="Google Shape;187;p38"/>
          <p:cNvSpPr/>
          <p:nvPr/>
        </p:nvSpPr>
        <p:spPr>
          <a:xfrm>
            <a:off x="6408524" y="746950"/>
            <a:ext cx="2535600" cy="1440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800"/>
              <a:buFont typeface="Montserrat"/>
              <a:buNone/>
            </a:pPr>
            <a:r>
              <a:rPr lang="en" sz="2400">
                <a:latin typeface="Source Sans Pro"/>
                <a:ea typeface="Source Sans Pro"/>
                <a:cs typeface="Source Sans Pro"/>
                <a:sym typeface="Source Sans Pro"/>
              </a:rPr>
              <a:t>Et les entreprises veulent agir</a:t>
            </a:r>
            <a:endParaRPr sz="2400">
              <a:latin typeface="Source Sans Pro"/>
              <a:ea typeface="Source Sans Pro"/>
              <a:cs typeface="Source Sans Pro"/>
              <a:sym typeface="Source Sans Pro"/>
            </a:endParaRPr>
          </a:p>
        </p:txBody>
      </p:sp>
      <p:pic>
        <p:nvPicPr>
          <p:cNvPr id="188" name="Google Shape;188;p38"/>
          <p:cNvPicPr preferRelativeResize="0"/>
          <p:nvPr/>
        </p:nvPicPr>
        <p:blipFill>
          <a:blip r:embed="rId3">
            <a:alphaModFix/>
          </a:blip>
          <a:stretch>
            <a:fillRect/>
          </a:stretch>
        </p:blipFill>
        <p:spPr>
          <a:xfrm>
            <a:off x="6373481" y="2601919"/>
            <a:ext cx="2198625" cy="2198625"/>
          </a:xfrm>
          <a:prstGeom prst="rect">
            <a:avLst/>
          </a:prstGeom>
          <a:noFill/>
          <a:ln>
            <a:noFill/>
          </a:ln>
        </p:spPr>
      </p:pic>
      <p:pic>
        <p:nvPicPr>
          <p:cNvPr id="189" name="Google Shape;189;p38"/>
          <p:cNvPicPr preferRelativeResize="0"/>
          <p:nvPr/>
        </p:nvPicPr>
        <p:blipFill>
          <a:blip r:embed="rId4">
            <a:alphaModFix/>
          </a:blip>
          <a:stretch>
            <a:fillRect/>
          </a:stretch>
        </p:blipFill>
        <p:spPr>
          <a:xfrm>
            <a:off x="1363706" y="2601975"/>
            <a:ext cx="2198625" cy="2198625"/>
          </a:xfrm>
          <a:prstGeom prst="rect">
            <a:avLst/>
          </a:prstGeom>
          <a:noFill/>
          <a:ln>
            <a:noFill/>
          </a:ln>
        </p:spPr>
      </p:pic>
      <p:pic>
        <p:nvPicPr>
          <p:cNvPr id="190" name="Google Shape;190;p38"/>
          <p:cNvPicPr preferRelativeResize="0"/>
          <p:nvPr/>
        </p:nvPicPr>
        <p:blipFill>
          <a:blip r:embed="rId5">
            <a:alphaModFix/>
          </a:blip>
          <a:stretch>
            <a:fillRect/>
          </a:stretch>
        </p:blipFill>
        <p:spPr>
          <a:xfrm>
            <a:off x="3886143" y="2601918"/>
            <a:ext cx="2198625" cy="2198625"/>
          </a:xfrm>
          <a:prstGeom prst="rect">
            <a:avLst/>
          </a:prstGeom>
          <a:noFill/>
          <a:ln>
            <a:noFill/>
          </a:ln>
        </p:spPr>
      </p:pic>
      <p:sp>
        <p:nvSpPr>
          <p:cNvPr id="191" name="Google Shape;191;p38"/>
          <p:cNvSpPr/>
          <p:nvPr/>
        </p:nvSpPr>
        <p:spPr>
          <a:xfrm>
            <a:off x="1384650" y="332906"/>
            <a:ext cx="29985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lang="en" sz="800">
                <a:latin typeface="Space Mono"/>
                <a:ea typeface="Space Mono"/>
                <a:cs typeface="Space Mono"/>
                <a:sym typeface="Space Mono"/>
              </a:rPr>
              <a:t>QUE FAIT SWEEP ?</a:t>
            </a:r>
            <a:endParaRPr sz="800">
              <a:latin typeface="Space Mono"/>
              <a:ea typeface="Space Mono"/>
              <a:cs typeface="Space Mono"/>
              <a:sym typeface="Space Mon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p39"/>
          <p:cNvSpPr txBox="1"/>
          <p:nvPr/>
        </p:nvSpPr>
        <p:spPr>
          <a:xfrm>
            <a:off x="5171000" y="757600"/>
            <a:ext cx="3668400" cy="5694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Clr>
                <a:schemeClr val="dk1"/>
              </a:buClr>
              <a:buSzPts val="1100"/>
              <a:buFont typeface="Arial"/>
              <a:buNone/>
            </a:pPr>
            <a:r>
              <a:rPr lang="en" sz="1400">
                <a:solidFill>
                  <a:srgbClr val="888888"/>
                </a:solidFill>
                <a:latin typeface="Source Sans Pro"/>
                <a:ea typeface="Source Sans Pro"/>
                <a:cs typeface="Source Sans Pro"/>
                <a:sym typeface="Source Sans Pro"/>
              </a:rPr>
              <a:t>Sweep fait </a:t>
            </a:r>
            <a:r>
              <a:rPr lang="en">
                <a:solidFill>
                  <a:srgbClr val="888888"/>
                </a:solidFill>
                <a:latin typeface="Source Sans Pro"/>
                <a:ea typeface="Source Sans Pro"/>
                <a:cs typeface="Source Sans Pro"/>
                <a:sym typeface="Source Sans Pro"/>
              </a:rPr>
              <a:t>du pilotage de la réduction</a:t>
            </a:r>
            <a:r>
              <a:rPr lang="en" sz="1400">
                <a:solidFill>
                  <a:srgbClr val="888888"/>
                </a:solidFill>
                <a:latin typeface="Source Sans Pro"/>
                <a:ea typeface="Source Sans Pro"/>
                <a:cs typeface="Source Sans Pro"/>
                <a:sym typeface="Source Sans Pro"/>
              </a:rPr>
              <a:t> carbone</a:t>
            </a:r>
            <a:r>
              <a:rPr lang="en" sz="1400">
                <a:solidFill>
                  <a:srgbClr val="888888"/>
                </a:solidFill>
                <a:latin typeface="Source Sans Pro"/>
                <a:ea typeface="Source Sans Pro"/>
                <a:cs typeface="Source Sans Pro"/>
                <a:sym typeface="Source Sans Pro"/>
              </a:rPr>
              <a:t> une pratique quotidienne et stratégique.</a:t>
            </a:r>
            <a:endParaRPr sz="1400">
              <a:solidFill>
                <a:srgbClr val="888888"/>
              </a:solidFill>
              <a:latin typeface="Source Sans Pro"/>
              <a:ea typeface="Source Sans Pro"/>
              <a:cs typeface="Source Sans Pro"/>
              <a:sym typeface="Source Sans Pro"/>
            </a:endParaRPr>
          </a:p>
        </p:txBody>
      </p:sp>
      <p:sp>
        <p:nvSpPr>
          <p:cNvPr id="197" name="Google Shape;197;p39"/>
          <p:cNvSpPr/>
          <p:nvPr/>
        </p:nvSpPr>
        <p:spPr>
          <a:xfrm>
            <a:off x="1384650" y="2024213"/>
            <a:ext cx="7181700" cy="2776500"/>
          </a:xfrm>
          <a:prstGeom prst="roundRect">
            <a:avLst>
              <a:gd fmla="val 5346" name="adj"/>
            </a:avLst>
          </a:prstGeom>
          <a:solidFill>
            <a:srgbClr val="F8F8F8"/>
          </a:solidFill>
          <a:ln>
            <a:noFill/>
          </a:ln>
        </p:spPr>
        <p:txBody>
          <a:bodyPr anchorCtr="0" anchor="t" bIns="68575" lIns="68575" spcFirstLastPara="1" rIns="68575" wrap="square" tIns="68575">
            <a:noAutofit/>
          </a:bodyPr>
          <a:lstStyle/>
          <a:p>
            <a:pPr indent="0" lvl="0" marL="38100" rtl="0" algn="l">
              <a:lnSpc>
                <a:spcPct val="115000"/>
              </a:lnSpc>
              <a:spcBef>
                <a:spcPts val="0"/>
              </a:spcBef>
              <a:spcAft>
                <a:spcPts val="800"/>
              </a:spcAft>
              <a:buNone/>
            </a:pPr>
            <a:r>
              <a:t/>
            </a:r>
            <a:endParaRPr b="1" sz="1200">
              <a:solidFill>
                <a:srgbClr val="000000"/>
              </a:solidFill>
              <a:latin typeface="Source Sans Pro"/>
              <a:ea typeface="Source Sans Pro"/>
              <a:cs typeface="Source Sans Pro"/>
              <a:sym typeface="Source Sans Pro"/>
            </a:endParaRPr>
          </a:p>
        </p:txBody>
      </p:sp>
      <p:sp>
        <p:nvSpPr>
          <p:cNvPr id="198" name="Google Shape;198;p39"/>
          <p:cNvSpPr/>
          <p:nvPr/>
        </p:nvSpPr>
        <p:spPr>
          <a:xfrm>
            <a:off x="1633453" y="2239575"/>
            <a:ext cx="1781400" cy="340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800"/>
              <a:buFont typeface="Montserrat"/>
              <a:buNone/>
            </a:pPr>
            <a:r>
              <a:rPr lang="en" sz="1400">
                <a:solidFill>
                  <a:schemeClr val="dk1"/>
                </a:solidFill>
                <a:latin typeface="Source Sans Pro"/>
                <a:ea typeface="Source Sans Pro"/>
                <a:cs typeface="Source Sans Pro"/>
                <a:sym typeface="Source Sans Pro"/>
              </a:rPr>
              <a:t>Statique</a:t>
            </a:r>
            <a:endParaRPr sz="1400">
              <a:latin typeface="Source Sans Pro"/>
              <a:ea typeface="Source Sans Pro"/>
              <a:cs typeface="Source Sans Pro"/>
              <a:sym typeface="Source Sans Pro"/>
            </a:endParaRPr>
          </a:p>
        </p:txBody>
      </p:sp>
      <p:sp>
        <p:nvSpPr>
          <p:cNvPr id="199" name="Google Shape;199;p39"/>
          <p:cNvSpPr/>
          <p:nvPr/>
        </p:nvSpPr>
        <p:spPr>
          <a:xfrm>
            <a:off x="1633453" y="2740969"/>
            <a:ext cx="1781400" cy="340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800"/>
              <a:buFont typeface="Montserrat"/>
              <a:buNone/>
            </a:pPr>
            <a:r>
              <a:rPr lang="en" sz="1400">
                <a:solidFill>
                  <a:schemeClr val="dk1"/>
                </a:solidFill>
                <a:latin typeface="Source Sans Pro"/>
                <a:ea typeface="Source Sans Pro"/>
                <a:cs typeface="Source Sans Pro"/>
                <a:sym typeface="Source Sans Pro"/>
              </a:rPr>
              <a:t>Peu fiable</a:t>
            </a:r>
            <a:endParaRPr sz="1400">
              <a:latin typeface="Source Sans Pro"/>
              <a:ea typeface="Source Sans Pro"/>
              <a:cs typeface="Source Sans Pro"/>
              <a:sym typeface="Source Sans Pro"/>
            </a:endParaRPr>
          </a:p>
        </p:txBody>
      </p:sp>
      <p:sp>
        <p:nvSpPr>
          <p:cNvPr id="200" name="Google Shape;200;p39"/>
          <p:cNvSpPr/>
          <p:nvPr/>
        </p:nvSpPr>
        <p:spPr>
          <a:xfrm>
            <a:off x="1633449" y="3242375"/>
            <a:ext cx="2141700" cy="340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800"/>
              <a:buFont typeface="Montserrat"/>
              <a:buNone/>
            </a:pPr>
            <a:r>
              <a:rPr lang="en" sz="1400">
                <a:solidFill>
                  <a:schemeClr val="dk1"/>
                </a:solidFill>
                <a:latin typeface="Source Sans Pro"/>
                <a:ea typeface="Source Sans Pro"/>
                <a:cs typeface="Source Sans Pro"/>
                <a:sym typeface="Source Sans Pro"/>
              </a:rPr>
              <a:t>Consommateur de temps</a:t>
            </a:r>
            <a:endParaRPr sz="1400">
              <a:latin typeface="Source Sans Pro"/>
              <a:ea typeface="Source Sans Pro"/>
              <a:cs typeface="Source Sans Pro"/>
              <a:sym typeface="Source Sans Pro"/>
            </a:endParaRPr>
          </a:p>
        </p:txBody>
      </p:sp>
      <p:sp>
        <p:nvSpPr>
          <p:cNvPr id="201" name="Google Shape;201;p39"/>
          <p:cNvSpPr/>
          <p:nvPr/>
        </p:nvSpPr>
        <p:spPr>
          <a:xfrm>
            <a:off x="1633453" y="3743756"/>
            <a:ext cx="1781400" cy="340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800"/>
              <a:buFont typeface="Montserrat"/>
              <a:buNone/>
            </a:pPr>
            <a:r>
              <a:rPr lang="en" sz="1400">
                <a:solidFill>
                  <a:schemeClr val="dk1"/>
                </a:solidFill>
                <a:latin typeface="Source Sans Pro"/>
                <a:ea typeface="Source Sans Pro"/>
                <a:cs typeface="Source Sans Pro"/>
                <a:sym typeface="Source Sans Pro"/>
              </a:rPr>
              <a:t>Centralisé</a:t>
            </a:r>
            <a:endParaRPr sz="1400">
              <a:latin typeface="Source Sans Pro"/>
              <a:ea typeface="Source Sans Pro"/>
              <a:cs typeface="Source Sans Pro"/>
              <a:sym typeface="Source Sans Pro"/>
            </a:endParaRPr>
          </a:p>
        </p:txBody>
      </p:sp>
      <p:sp>
        <p:nvSpPr>
          <p:cNvPr id="202" name="Google Shape;202;p39"/>
          <p:cNvSpPr/>
          <p:nvPr/>
        </p:nvSpPr>
        <p:spPr>
          <a:xfrm>
            <a:off x="1633453" y="4245150"/>
            <a:ext cx="1781400" cy="340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800"/>
              <a:buFont typeface="Montserrat"/>
              <a:buNone/>
            </a:pPr>
            <a:r>
              <a:rPr lang="en">
                <a:solidFill>
                  <a:schemeClr val="dk1"/>
                </a:solidFill>
                <a:latin typeface="Source Sans Pro"/>
                <a:ea typeface="Source Sans Pro"/>
                <a:cs typeface="Source Sans Pro"/>
                <a:sym typeface="Source Sans Pro"/>
              </a:rPr>
              <a:t>En silos</a:t>
            </a:r>
            <a:endParaRPr sz="1400">
              <a:latin typeface="Source Sans Pro"/>
              <a:ea typeface="Source Sans Pro"/>
              <a:cs typeface="Source Sans Pro"/>
              <a:sym typeface="Source Sans Pro"/>
            </a:endParaRPr>
          </a:p>
        </p:txBody>
      </p:sp>
      <p:sp>
        <p:nvSpPr>
          <p:cNvPr id="203" name="Google Shape;203;p39"/>
          <p:cNvSpPr/>
          <p:nvPr/>
        </p:nvSpPr>
        <p:spPr>
          <a:xfrm>
            <a:off x="5624784" y="2239575"/>
            <a:ext cx="2394000" cy="340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800"/>
              <a:buFont typeface="Montserrat"/>
              <a:buNone/>
            </a:pPr>
            <a:r>
              <a:rPr lang="en" sz="1400">
                <a:solidFill>
                  <a:schemeClr val="dk1"/>
                </a:solidFill>
                <a:latin typeface="Source Sans Pro"/>
                <a:ea typeface="Source Sans Pro"/>
                <a:cs typeface="Source Sans Pro"/>
                <a:sym typeface="Source Sans Pro"/>
              </a:rPr>
              <a:t>Actionnable</a:t>
            </a:r>
            <a:endParaRPr sz="1400">
              <a:latin typeface="Source Sans Pro"/>
              <a:ea typeface="Source Sans Pro"/>
              <a:cs typeface="Source Sans Pro"/>
              <a:sym typeface="Source Sans Pro"/>
            </a:endParaRPr>
          </a:p>
        </p:txBody>
      </p:sp>
      <p:sp>
        <p:nvSpPr>
          <p:cNvPr id="204" name="Google Shape;204;p39"/>
          <p:cNvSpPr/>
          <p:nvPr/>
        </p:nvSpPr>
        <p:spPr>
          <a:xfrm>
            <a:off x="5624798" y="2740975"/>
            <a:ext cx="2073000" cy="340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800"/>
              <a:buFont typeface="Montserrat"/>
              <a:buNone/>
            </a:pPr>
            <a:r>
              <a:rPr lang="en" sz="1400">
                <a:solidFill>
                  <a:schemeClr val="dk1"/>
                </a:solidFill>
                <a:latin typeface="Source Sans Pro"/>
                <a:ea typeface="Source Sans Pro"/>
                <a:cs typeface="Source Sans Pro"/>
                <a:sym typeface="Source Sans Pro"/>
              </a:rPr>
              <a:t>Transparent et détaillé</a:t>
            </a:r>
            <a:endParaRPr sz="1400">
              <a:latin typeface="Source Sans Pro"/>
              <a:ea typeface="Source Sans Pro"/>
              <a:cs typeface="Source Sans Pro"/>
              <a:sym typeface="Source Sans Pro"/>
            </a:endParaRPr>
          </a:p>
        </p:txBody>
      </p:sp>
      <p:sp>
        <p:nvSpPr>
          <p:cNvPr id="205" name="Google Shape;205;p39"/>
          <p:cNvSpPr/>
          <p:nvPr/>
        </p:nvSpPr>
        <p:spPr>
          <a:xfrm>
            <a:off x="5624784" y="3242363"/>
            <a:ext cx="2394000" cy="340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800"/>
              <a:buFont typeface="Montserrat"/>
              <a:buNone/>
            </a:pPr>
            <a:r>
              <a:rPr lang="en" sz="1400">
                <a:solidFill>
                  <a:schemeClr val="dk1"/>
                </a:solidFill>
                <a:latin typeface="Source Sans Pro"/>
                <a:ea typeface="Source Sans Pro"/>
                <a:cs typeface="Source Sans Pro"/>
                <a:sym typeface="Source Sans Pro"/>
              </a:rPr>
              <a:t>Rapide et automatisé</a:t>
            </a:r>
            <a:endParaRPr sz="1400">
              <a:latin typeface="Source Sans Pro"/>
              <a:ea typeface="Source Sans Pro"/>
              <a:cs typeface="Source Sans Pro"/>
              <a:sym typeface="Source Sans Pro"/>
            </a:endParaRPr>
          </a:p>
        </p:txBody>
      </p:sp>
      <p:sp>
        <p:nvSpPr>
          <p:cNvPr id="206" name="Google Shape;206;p39"/>
          <p:cNvSpPr/>
          <p:nvPr/>
        </p:nvSpPr>
        <p:spPr>
          <a:xfrm>
            <a:off x="5624777" y="3743775"/>
            <a:ext cx="2394000" cy="340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800"/>
              <a:buFont typeface="Montserrat"/>
              <a:buNone/>
            </a:pPr>
            <a:r>
              <a:rPr lang="en" sz="1400">
                <a:solidFill>
                  <a:schemeClr val="dk1"/>
                </a:solidFill>
                <a:latin typeface="Source Sans Pro"/>
                <a:ea typeface="Source Sans Pro"/>
                <a:cs typeface="Source Sans Pro"/>
                <a:sym typeface="Source Sans Pro"/>
              </a:rPr>
              <a:t>Distribué et responsabilisant</a:t>
            </a:r>
            <a:endParaRPr sz="1400">
              <a:latin typeface="Source Sans Pro"/>
              <a:ea typeface="Source Sans Pro"/>
              <a:cs typeface="Source Sans Pro"/>
              <a:sym typeface="Source Sans Pro"/>
            </a:endParaRPr>
          </a:p>
        </p:txBody>
      </p:sp>
      <p:sp>
        <p:nvSpPr>
          <p:cNvPr id="207" name="Google Shape;207;p39"/>
          <p:cNvSpPr/>
          <p:nvPr/>
        </p:nvSpPr>
        <p:spPr>
          <a:xfrm>
            <a:off x="5624784" y="4245150"/>
            <a:ext cx="2693400" cy="3402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800"/>
              <a:buFont typeface="Montserrat"/>
              <a:buNone/>
            </a:pPr>
            <a:r>
              <a:rPr lang="en" sz="1400">
                <a:solidFill>
                  <a:schemeClr val="dk1"/>
                </a:solidFill>
                <a:latin typeface="Source Sans Pro"/>
                <a:ea typeface="Source Sans Pro"/>
                <a:cs typeface="Source Sans Pro"/>
                <a:sym typeface="Source Sans Pro"/>
              </a:rPr>
              <a:t>Connecté avec la </a:t>
            </a:r>
            <a:r>
              <a:rPr lang="en">
                <a:solidFill>
                  <a:schemeClr val="dk1"/>
                </a:solidFill>
                <a:latin typeface="Source Sans Pro"/>
                <a:ea typeface="Source Sans Pro"/>
                <a:cs typeface="Source Sans Pro"/>
                <a:sym typeface="Source Sans Pro"/>
              </a:rPr>
              <a:t>chaîne de valeur</a:t>
            </a:r>
            <a:endParaRPr sz="1400">
              <a:latin typeface="Source Sans Pro"/>
              <a:ea typeface="Source Sans Pro"/>
              <a:cs typeface="Source Sans Pro"/>
              <a:sym typeface="Source Sans Pro"/>
            </a:endParaRPr>
          </a:p>
        </p:txBody>
      </p:sp>
      <p:cxnSp>
        <p:nvCxnSpPr>
          <p:cNvPr id="208" name="Google Shape;208;p39"/>
          <p:cNvCxnSpPr/>
          <p:nvPr/>
        </p:nvCxnSpPr>
        <p:spPr>
          <a:xfrm>
            <a:off x="3775191" y="2421581"/>
            <a:ext cx="956400" cy="0"/>
          </a:xfrm>
          <a:prstGeom prst="straightConnector1">
            <a:avLst/>
          </a:prstGeom>
          <a:noFill/>
          <a:ln cap="flat" cmpd="sng" w="9525">
            <a:solidFill>
              <a:srgbClr val="888888"/>
            </a:solidFill>
            <a:prstDash val="solid"/>
            <a:round/>
            <a:headEnd len="med" w="med" type="none"/>
            <a:tailEnd len="med" w="med" type="stealth"/>
          </a:ln>
        </p:spPr>
      </p:cxnSp>
      <p:cxnSp>
        <p:nvCxnSpPr>
          <p:cNvPr id="209" name="Google Shape;209;p39"/>
          <p:cNvCxnSpPr/>
          <p:nvPr/>
        </p:nvCxnSpPr>
        <p:spPr>
          <a:xfrm>
            <a:off x="3775191" y="2899163"/>
            <a:ext cx="956400" cy="0"/>
          </a:xfrm>
          <a:prstGeom prst="straightConnector1">
            <a:avLst/>
          </a:prstGeom>
          <a:noFill/>
          <a:ln cap="flat" cmpd="sng" w="9525">
            <a:solidFill>
              <a:srgbClr val="888888"/>
            </a:solidFill>
            <a:prstDash val="solid"/>
            <a:round/>
            <a:headEnd len="med" w="med" type="none"/>
            <a:tailEnd len="med" w="med" type="stealth"/>
          </a:ln>
        </p:spPr>
      </p:cxnSp>
      <p:cxnSp>
        <p:nvCxnSpPr>
          <p:cNvPr id="210" name="Google Shape;210;p39"/>
          <p:cNvCxnSpPr/>
          <p:nvPr/>
        </p:nvCxnSpPr>
        <p:spPr>
          <a:xfrm>
            <a:off x="3775191" y="3400556"/>
            <a:ext cx="956400" cy="0"/>
          </a:xfrm>
          <a:prstGeom prst="straightConnector1">
            <a:avLst/>
          </a:prstGeom>
          <a:noFill/>
          <a:ln cap="flat" cmpd="sng" w="9525">
            <a:solidFill>
              <a:srgbClr val="888888"/>
            </a:solidFill>
            <a:prstDash val="solid"/>
            <a:round/>
            <a:headEnd len="med" w="med" type="none"/>
            <a:tailEnd len="med" w="med" type="stealth"/>
          </a:ln>
        </p:spPr>
      </p:cxnSp>
      <p:cxnSp>
        <p:nvCxnSpPr>
          <p:cNvPr id="211" name="Google Shape;211;p39"/>
          <p:cNvCxnSpPr/>
          <p:nvPr/>
        </p:nvCxnSpPr>
        <p:spPr>
          <a:xfrm>
            <a:off x="3775191" y="3901950"/>
            <a:ext cx="956400" cy="0"/>
          </a:xfrm>
          <a:prstGeom prst="straightConnector1">
            <a:avLst/>
          </a:prstGeom>
          <a:noFill/>
          <a:ln cap="flat" cmpd="sng" w="9525">
            <a:solidFill>
              <a:srgbClr val="888888"/>
            </a:solidFill>
            <a:prstDash val="solid"/>
            <a:round/>
            <a:headEnd len="med" w="med" type="none"/>
            <a:tailEnd len="med" w="med" type="stealth"/>
          </a:ln>
        </p:spPr>
      </p:cxnSp>
      <p:cxnSp>
        <p:nvCxnSpPr>
          <p:cNvPr id="212" name="Google Shape;212;p39"/>
          <p:cNvCxnSpPr/>
          <p:nvPr/>
        </p:nvCxnSpPr>
        <p:spPr>
          <a:xfrm>
            <a:off x="3775191" y="4403344"/>
            <a:ext cx="956400" cy="0"/>
          </a:xfrm>
          <a:prstGeom prst="straightConnector1">
            <a:avLst/>
          </a:prstGeom>
          <a:noFill/>
          <a:ln cap="flat" cmpd="sng" w="9525">
            <a:solidFill>
              <a:srgbClr val="888888"/>
            </a:solidFill>
            <a:prstDash val="solid"/>
            <a:round/>
            <a:headEnd len="med" w="med" type="none"/>
            <a:tailEnd len="med" w="med" type="stealth"/>
          </a:ln>
        </p:spPr>
      </p:cxnSp>
      <p:sp>
        <p:nvSpPr>
          <p:cNvPr id="213" name="Google Shape;213;p39"/>
          <p:cNvSpPr/>
          <p:nvPr/>
        </p:nvSpPr>
        <p:spPr>
          <a:xfrm>
            <a:off x="5083228" y="2211309"/>
            <a:ext cx="420600" cy="420600"/>
          </a:xfrm>
          <a:prstGeom prst="ellipse">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solidFill>
                <a:srgbClr val="283FFF"/>
              </a:solidFill>
            </a:endParaRPr>
          </a:p>
        </p:txBody>
      </p:sp>
      <p:sp>
        <p:nvSpPr>
          <p:cNvPr id="214" name="Google Shape;214;p39"/>
          <p:cNvSpPr/>
          <p:nvPr/>
        </p:nvSpPr>
        <p:spPr>
          <a:xfrm>
            <a:off x="5083228" y="2700797"/>
            <a:ext cx="420600" cy="420600"/>
          </a:xfrm>
          <a:prstGeom prst="ellipse">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solidFill>
                <a:srgbClr val="283FFF"/>
              </a:solidFill>
            </a:endParaRPr>
          </a:p>
        </p:txBody>
      </p:sp>
      <p:sp>
        <p:nvSpPr>
          <p:cNvPr id="215" name="Google Shape;215;p39"/>
          <p:cNvSpPr/>
          <p:nvPr/>
        </p:nvSpPr>
        <p:spPr>
          <a:xfrm>
            <a:off x="5083228" y="3190284"/>
            <a:ext cx="420600" cy="420600"/>
          </a:xfrm>
          <a:prstGeom prst="ellipse">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solidFill>
                <a:srgbClr val="283FFF"/>
              </a:solidFill>
            </a:endParaRPr>
          </a:p>
        </p:txBody>
      </p:sp>
      <p:sp>
        <p:nvSpPr>
          <p:cNvPr id="216" name="Google Shape;216;p39"/>
          <p:cNvSpPr/>
          <p:nvPr/>
        </p:nvSpPr>
        <p:spPr>
          <a:xfrm>
            <a:off x="5083228" y="3691678"/>
            <a:ext cx="420600" cy="420600"/>
          </a:xfrm>
          <a:prstGeom prst="ellipse">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solidFill>
                <a:srgbClr val="283FFF"/>
              </a:solidFill>
            </a:endParaRPr>
          </a:p>
        </p:txBody>
      </p:sp>
      <p:sp>
        <p:nvSpPr>
          <p:cNvPr id="217" name="Google Shape;217;p39"/>
          <p:cNvSpPr/>
          <p:nvPr/>
        </p:nvSpPr>
        <p:spPr>
          <a:xfrm>
            <a:off x="5083228" y="4193072"/>
            <a:ext cx="420600" cy="420600"/>
          </a:xfrm>
          <a:prstGeom prst="ellipse">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solidFill>
                <a:srgbClr val="283FFF"/>
              </a:solidFill>
            </a:endParaRPr>
          </a:p>
        </p:txBody>
      </p:sp>
      <p:sp>
        <p:nvSpPr>
          <p:cNvPr id="218" name="Google Shape;218;p39"/>
          <p:cNvSpPr/>
          <p:nvPr/>
        </p:nvSpPr>
        <p:spPr>
          <a:xfrm>
            <a:off x="1384650" y="332906"/>
            <a:ext cx="29985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lang="en" sz="800">
                <a:solidFill>
                  <a:schemeClr val="dk1"/>
                </a:solidFill>
                <a:latin typeface="Space Mono"/>
                <a:ea typeface="Space Mono"/>
                <a:cs typeface="Space Mono"/>
                <a:sym typeface="Space Mono"/>
              </a:rPr>
              <a:t>QUE FAIT SWEEP ?</a:t>
            </a:r>
            <a:endParaRPr sz="800">
              <a:solidFill>
                <a:schemeClr val="dk1"/>
              </a:solidFill>
              <a:latin typeface="Space Mono"/>
              <a:ea typeface="Space Mono"/>
              <a:cs typeface="Space Mono"/>
              <a:sym typeface="Space Mono"/>
            </a:endParaRPr>
          </a:p>
        </p:txBody>
      </p:sp>
      <p:sp>
        <p:nvSpPr>
          <p:cNvPr id="219" name="Google Shape;219;p39"/>
          <p:cNvSpPr txBox="1"/>
          <p:nvPr/>
        </p:nvSpPr>
        <p:spPr>
          <a:xfrm>
            <a:off x="5083228" y="2211309"/>
            <a:ext cx="420600" cy="4206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  🕹</a:t>
            </a:r>
            <a:endParaRPr sz="1600">
              <a:latin typeface="Source Sans Pro"/>
              <a:ea typeface="Source Sans Pro"/>
              <a:cs typeface="Source Sans Pro"/>
              <a:sym typeface="Source Sans Pro"/>
            </a:endParaRPr>
          </a:p>
        </p:txBody>
      </p:sp>
      <p:sp>
        <p:nvSpPr>
          <p:cNvPr id="220" name="Google Shape;220;p39"/>
          <p:cNvSpPr txBox="1"/>
          <p:nvPr/>
        </p:nvSpPr>
        <p:spPr>
          <a:xfrm>
            <a:off x="5083228" y="2700797"/>
            <a:ext cx="420600" cy="4206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  🔬</a:t>
            </a:r>
            <a:endParaRPr sz="1600">
              <a:latin typeface="Source Sans Pro"/>
              <a:ea typeface="Source Sans Pro"/>
              <a:cs typeface="Source Sans Pro"/>
              <a:sym typeface="Source Sans Pro"/>
            </a:endParaRPr>
          </a:p>
        </p:txBody>
      </p:sp>
      <p:sp>
        <p:nvSpPr>
          <p:cNvPr id="221" name="Google Shape;221;p39"/>
          <p:cNvSpPr txBox="1"/>
          <p:nvPr/>
        </p:nvSpPr>
        <p:spPr>
          <a:xfrm>
            <a:off x="5083228" y="3190284"/>
            <a:ext cx="420600" cy="4206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  ⚙️</a:t>
            </a:r>
            <a:endParaRPr sz="1600">
              <a:latin typeface="Source Sans Pro"/>
              <a:ea typeface="Source Sans Pro"/>
              <a:cs typeface="Source Sans Pro"/>
              <a:sym typeface="Source Sans Pro"/>
            </a:endParaRPr>
          </a:p>
        </p:txBody>
      </p:sp>
      <p:sp>
        <p:nvSpPr>
          <p:cNvPr id="222" name="Google Shape;222;p39"/>
          <p:cNvSpPr txBox="1"/>
          <p:nvPr/>
        </p:nvSpPr>
        <p:spPr>
          <a:xfrm>
            <a:off x="5083228" y="3691678"/>
            <a:ext cx="420600" cy="4206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  🙋‍♀️</a:t>
            </a:r>
            <a:endParaRPr sz="1600">
              <a:latin typeface="Source Sans Pro"/>
              <a:ea typeface="Source Sans Pro"/>
              <a:cs typeface="Source Sans Pro"/>
              <a:sym typeface="Source Sans Pro"/>
            </a:endParaRPr>
          </a:p>
        </p:txBody>
      </p:sp>
      <p:sp>
        <p:nvSpPr>
          <p:cNvPr id="223" name="Google Shape;223;p39"/>
          <p:cNvSpPr txBox="1"/>
          <p:nvPr/>
        </p:nvSpPr>
        <p:spPr>
          <a:xfrm>
            <a:off x="5083228" y="4193072"/>
            <a:ext cx="420600" cy="4206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600">
                <a:latin typeface="Source Sans Pro"/>
                <a:ea typeface="Source Sans Pro"/>
                <a:cs typeface="Source Sans Pro"/>
                <a:sym typeface="Source Sans Pro"/>
              </a:rPr>
              <a:t>  👫</a:t>
            </a:r>
            <a:endParaRPr sz="1600">
              <a:latin typeface="Source Sans Pro"/>
              <a:ea typeface="Source Sans Pro"/>
              <a:cs typeface="Source Sans Pro"/>
              <a:sym typeface="Source Sans Pro"/>
            </a:endParaRPr>
          </a:p>
        </p:txBody>
      </p:sp>
      <p:sp>
        <p:nvSpPr>
          <p:cNvPr id="224" name="Google Shape;224;p39"/>
          <p:cNvSpPr/>
          <p:nvPr/>
        </p:nvSpPr>
        <p:spPr>
          <a:xfrm>
            <a:off x="1384650" y="757594"/>
            <a:ext cx="3585000" cy="895200"/>
          </a:xfrm>
          <a:prstGeom prst="rect">
            <a:avLst/>
          </a:prstGeom>
          <a:noFill/>
          <a:ln>
            <a:noFill/>
          </a:ln>
        </p:spPr>
        <p:txBody>
          <a:bodyPr anchorCtr="0" anchor="t" bIns="34275" lIns="85725" spcFirstLastPara="1" rIns="68575" wrap="square" tIns="34275">
            <a:noAutofit/>
          </a:bodyPr>
          <a:lstStyle/>
          <a:p>
            <a:pPr indent="0" lvl="0" marL="0" rtl="0" algn="l">
              <a:spcBef>
                <a:spcPts val="0"/>
              </a:spcBef>
              <a:spcAft>
                <a:spcPts val="0"/>
              </a:spcAft>
              <a:buNone/>
            </a:pPr>
            <a:r>
              <a:rPr lang="en" sz="2400">
                <a:solidFill>
                  <a:schemeClr val="dk1"/>
                </a:solidFill>
                <a:latin typeface="Source Sans Pro"/>
                <a:ea typeface="Source Sans Pro"/>
                <a:cs typeface="Source Sans Pro"/>
                <a:sym typeface="Source Sans Pro"/>
              </a:rPr>
              <a:t>Une nouvelle approche de la gestion du carbone</a:t>
            </a:r>
            <a:endParaRPr sz="2400">
              <a:solidFill>
                <a:schemeClr val="dk1"/>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8" name="Shape 228"/>
        <p:cNvGrpSpPr/>
        <p:nvPr/>
      </p:nvGrpSpPr>
      <p:grpSpPr>
        <a:xfrm>
          <a:off x="0" y="0"/>
          <a:ext cx="0" cy="0"/>
          <a:chOff x="0" y="0"/>
          <a:chExt cx="0" cy="0"/>
        </a:xfrm>
      </p:grpSpPr>
      <p:sp>
        <p:nvSpPr>
          <p:cNvPr id="229" name="Google Shape;229;p40"/>
          <p:cNvSpPr/>
          <p:nvPr/>
        </p:nvSpPr>
        <p:spPr>
          <a:xfrm>
            <a:off x="4277020" y="2024213"/>
            <a:ext cx="1376100" cy="2776500"/>
          </a:xfrm>
          <a:prstGeom prst="roundRect">
            <a:avLst>
              <a:gd fmla="val 5346" name="adj"/>
            </a:avLst>
          </a:prstGeom>
          <a:solidFill>
            <a:srgbClr val="F8F8F8"/>
          </a:solidFill>
          <a:ln>
            <a:noFill/>
          </a:ln>
        </p:spPr>
        <p:txBody>
          <a:bodyPr anchorCtr="0" anchor="t" bIns="51425" lIns="51425" spcFirstLastPara="1" rIns="51425" wrap="square" tIns="51425">
            <a:noAutofit/>
          </a:bodyPr>
          <a:lstStyle/>
          <a:p>
            <a:pPr indent="0" lvl="0" marL="88900" rtl="0" algn="l">
              <a:lnSpc>
                <a:spcPct val="115000"/>
              </a:lnSpc>
              <a:spcBef>
                <a:spcPts val="0"/>
              </a:spcBef>
              <a:spcAft>
                <a:spcPts val="0"/>
              </a:spcAft>
              <a:buNone/>
            </a:pPr>
            <a:r>
              <a:rPr lang="en" sz="1400">
                <a:latin typeface="Source Sans Pro"/>
                <a:ea typeface="Source Sans Pro"/>
                <a:cs typeface="Source Sans Pro"/>
                <a:sym typeface="Source Sans Pro"/>
              </a:rPr>
              <a:t>👇 </a:t>
            </a:r>
            <a:br>
              <a:rPr lang="en" sz="1400">
                <a:latin typeface="Source Sans Pro"/>
                <a:ea typeface="Source Sans Pro"/>
                <a:cs typeface="Source Sans Pro"/>
                <a:sym typeface="Source Sans Pro"/>
              </a:rPr>
            </a:br>
            <a:r>
              <a:rPr lang="en" sz="1400">
                <a:latin typeface="Source Sans Pro"/>
                <a:ea typeface="Source Sans Pro"/>
                <a:cs typeface="Source Sans Pro"/>
                <a:sym typeface="Source Sans Pro"/>
              </a:rPr>
              <a:t>Réduire</a:t>
            </a:r>
            <a:endParaRPr sz="1400">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rPr lang="en" sz="900">
                <a:solidFill>
                  <a:srgbClr val="888888"/>
                </a:solidFill>
                <a:latin typeface="Source Sans Pro"/>
                <a:ea typeface="Source Sans Pro"/>
                <a:cs typeface="Source Sans Pro"/>
                <a:sym typeface="Source Sans Pro"/>
              </a:rPr>
              <a:t>Objectifs, initiatives et suivi des progrès</a:t>
            </a:r>
            <a:br>
              <a:rPr lang="en" sz="900">
                <a:solidFill>
                  <a:srgbClr val="888888"/>
                </a:solidFill>
                <a:latin typeface="Source Sans Pro"/>
                <a:ea typeface="Source Sans Pro"/>
                <a:cs typeface="Source Sans Pro"/>
                <a:sym typeface="Source Sans Pro"/>
              </a:rPr>
            </a:br>
            <a:endParaRPr sz="900">
              <a:solidFill>
                <a:srgbClr val="888888"/>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Clr>
                <a:schemeClr val="dk1"/>
              </a:buClr>
              <a:buSzPts val="800"/>
              <a:buFont typeface="Arial"/>
              <a:buNone/>
            </a:pPr>
            <a:r>
              <a:rPr lang="en" sz="1000">
                <a:solidFill>
                  <a:schemeClr val="dk1"/>
                </a:solidFill>
                <a:latin typeface="Source Sans Pro"/>
                <a:ea typeface="Source Sans Pro"/>
                <a:cs typeface="Source Sans Pro"/>
                <a:sym typeface="Source Sans Pro"/>
              </a:rPr>
              <a:t>Importation cibles SBT</a:t>
            </a:r>
            <a:endParaRPr sz="1000">
              <a:solidFill>
                <a:schemeClr val="dk1"/>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Clr>
                <a:schemeClr val="dk1"/>
              </a:buClr>
              <a:buSzPts val="800"/>
              <a:buFont typeface="Arial"/>
              <a:buNone/>
            </a:pPr>
            <a:r>
              <a:rPr lang="en" sz="1000">
                <a:solidFill>
                  <a:schemeClr val="dk1"/>
                </a:solidFill>
                <a:latin typeface="Source Sans Pro"/>
                <a:ea typeface="Source Sans Pro"/>
                <a:cs typeface="Source Sans Pro"/>
                <a:sym typeface="Source Sans Pro"/>
              </a:rPr>
              <a:t>Scénarisation</a:t>
            </a:r>
            <a:endParaRPr sz="1000">
              <a:solidFill>
                <a:schemeClr val="dk1"/>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Clr>
                <a:schemeClr val="dk1"/>
              </a:buClr>
              <a:buSzPts val="800"/>
              <a:buFont typeface="Arial"/>
              <a:buNone/>
            </a:pPr>
            <a:r>
              <a:rPr lang="en" sz="1000">
                <a:solidFill>
                  <a:schemeClr val="dk1"/>
                </a:solidFill>
                <a:latin typeface="Source Sans Pro"/>
                <a:ea typeface="Source Sans Pro"/>
                <a:cs typeface="Source Sans Pro"/>
                <a:sym typeface="Source Sans Pro"/>
              </a:rPr>
              <a:t>Plan de réduction</a:t>
            </a:r>
            <a:endParaRPr sz="1000">
              <a:solidFill>
                <a:schemeClr val="dk1"/>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Clr>
                <a:schemeClr val="dk1"/>
              </a:buClr>
              <a:buSzPts val="800"/>
              <a:buFont typeface="Arial"/>
              <a:buNone/>
            </a:pPr>
            <a:r>
              <a:rPr lang="en" sz="1000">
                <a:solidFill>
                  <a:schemeClr val="dk1"/>
                </a:solidFill>
                <a:latin typeface="Source Sans Pro"/>
                <a:ea typeface="Source Sans Pro"/>
                <a:cs typeface="Source Sans Pro"/>
                <a:sym typeface="Source Sans Pro"/>
              </a:rPr>
              <a:t>Suivi automatisé de l'impact</a:t>
            </a:r>
            <a:endParaRPr sz="1000">
              <a:solidFill>
                <a:schemeClr val="dk1"/>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Clr>
                <a:schemeClr val="dk1"/>
              </a:buClr>
              <a:buSzPts val="800"/>
              <a:buFont typeface="Arial"/>
              <a:buNone/>
            </a:pPr>
            <a:r>
              <a:t/>
            </a:r>
            <a:endParaRPr sz="1100">
              <a:solidFill>
                <a:schemeClr val="dk1"/>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1100">
              <a:solidFill>
                <a:schemeClr val="dk1"/>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1100">
              <a:solidFill>
                <a:schemeClr val="dk1"/>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1100">
              <a:solidFill>
                <a:schemeClr val="dk1"/>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900">
              <a:solidFill>
                <a:srgbClr val="888888"/>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1400">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1400">
              <a:latin typeface="Source Sans Pro"/>
              <a:ea typeface="Source Sans Pro"/>
              <a:cs typeface="Source Sans Pro"/>
              <a:sym typeface="Source Sans Pro"/>
            </a:endParaRPr>
          </a:p>
          <a:p>
            <a:pPr indent="0" lvl="0" marL="88900" rtl="0" algn="l">
              <a:lnSpc>
                <a:spcPct val="115000"/>
              </a:lnSpc>
              <a:spcBef>
                <a:spcPts val="600"/>
              </a:spcBef>
              <a:spcAft>
                <a:spcPts val="600"/>
              </a:spcAft>
              <a:buNone/>
            </a:pPr>
            <a:r>
              <a:t/>
            </a:r>
            <a:endParaRPr sz="600">
              <a:solidFill>
                <a:srgbClr val="000000"/>
              </a:solidFill>
              <a:latin typeface="Space Mono"/>
              <a:ea typeface="Space Mono"/>
              <a:cs typeface="Space Mono"/>
              <a:sym typeface="Space Mono"/>
            </a:endParaRPr>
          </a:p>
        </p:txBody>
      </p:sp>
      <p:sp>
        <p:nvSpPr>
          <p:cNvPr id="230" name="Google Shape;230;p40"/>
          <p:cNvSpPr/>
          <p:nvPr/>
        </p:nvSpPr>
        <p:spPr>
          <a:xfrm>
            <a:off x="1384650" y="2024213"/>
            <a:ext cx="1376100" cy="2776500"/>
          </a:xfrm>
          <a:prstGeom prst="roundRect">
            <a:avLst>
              <a:gd fmla="val 5346" name="adj"/>
            </a:avLst>
          </a:prstGeom>
          <a:solidFill>
            <a:srgbClr val="F8F8F8"/>
          </a:solidFill>
          <a:ln>
            <a:noFill/>
          </a:ln>
        </p:spPr>
        <p:txBody>
          <a:bodyPr anchorCtr="0" anchor="t" bIns="51425" lIns="51425" spcFirstLastPara="1" rIns="51425" wrap="square" tIns="51425">
            <a:noAutofit/>
          </a:bodyPr>
          <a:lstStyle/>
          <a:p>
            <a:pPr indent="0" lvl="0" marL="88900" rtl="0" algn="l">
              <a:lnSpc>
                <a:spcPct val="115000"/>
              </a:lnSpc>
              <a:spcBef>
                <a:spcPts val="0"/>
              </a:spcBef>
              <a:spcAft>
                <a:spcPts val="0"/>
              </a:spcAft>
              <a:buNone/>
            </a:pPr>
            <a:r>
              <a:rPr lang="en" sz="1400">
                <a:latin typeface="Source Sans Pro"/>
                <a:ea typeface="Source Sans Pro"/>
                <a:cs typeface="Source Sans Pro"/>
                <a:sym typeface="Source Sans Pro"/>
              </a:rPr>
              <a:t>🌳 </a:t>
            </a:r>
            <a:br>
              <a:rPr lang="en" sz="1400">
                <a:latin typeface="Source Sans Pro"/>
                <a:ea typeface="Source Sans Pro"/>
                <a:cs typeface="Source Sans Pro"/>
                <a:sym typeface="Source Sans Pro"/>
              </a:rPr>
            </a:br>
            <a:r>
              <a:rPr lang="en" sz="1400">
                <a:latin typeface="Source Sans Pro"/>
                <a:ea typeface="Source Sans Pro"/>
                <a:cs typeface="Source Sans Pro"/>
                <a:sym typeface="Source Sans Pro"/>
              </a:rPr>
              <a:t>Organiser</a:t>
            </a:r>
            <a:endParaRPr sz="1400">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rPr lang="en" sz="900">
                <a:solidFill>
                  <a:srgbClr val="888888"/>
                </a:solidFill>
                <a:latin typeface="Source Sans Pro"/>
                <a:ea typeface="Source Sans Pro"/>
                <a:cs typeface="Source Sans Pro"/>
                <a:sym typeface="Source Sans Pro"/>
              </a:rPr>
              <a:t>Cartographier votre entreprise et vos fournisseurs</a:t>
            </a:r>
            <a:endParaRPr sz="900">
              <a:solidFill>
                <a:srgbClr val="888888"/>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Clr>
                <a:schemeClr val="dk1"/>
              </a:buClr>
              <a:buSzPts val="800"/>
              <a:buFont typeface="Arial"/>
              <a:buNone/>
            </a:pPr>
            <a:r>
              <a:rPr lang="en" sz="1000">
                <a:solidFill>
                  <a:schemeClr val="dk1"/>
                </a:solidFill>
                <a:latin typeface="Source Sans Pro"/>
                <a:ea typeface="Source Sans Pro"/>
                <a:cs typeface="Source Sans Pro"/>
                <a:sym typeface="Source Sans Pro"/>
              </a:rPr>
              <a:t>Tâches, validations et suivi du progrès</a:t>
            </a:r>
            <a:endParaRPr sz="1000">
              <a:solidFill>
                <a:schemeClr val="dk1"/>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Clr>
                <a:schemeClr val="dk1"/>
              </a:buClr>
              <a:buSzPts val="800"/>
              <a:buFont typeface="Arial"/>
              <a:buNone/>
            </a:pPr>
            <a:r>
              <a:rPr lang="en" sz="1000">
                <a:solidFill>
                  <a:schemeClr val="dk1"/>
                </a:solidFill>
                <a:latin typeface="Source Sans Pro"/>
                <a:ea typeface="Source Sans Pro"/>
                <a:cs typeface="Source Sans Pro"/>
                <a:sym typeface="Source Sans Pro"/>
              </a:rPr>
              <a:t>Organisations et sous-comptes complexes</a:t>
            </a:r>
            <a:endParaRPr sz="1000">
              <a:solidFill>
                <a:schemeClr val="dk1"/>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Clr>
                <a:schemeClr val="dk1"/>
              </a:buClr>
              <a:buSzPts val="800"/>
              <a:buFont typeface="Arial"/>
              <a:buNone/>
            </a:pPr>
            <a:r>
              <a:rPr lang="en" sz="1000">
                <a:solidFill>
                  <a:schemeClr val="dk1"/>
                </a:solidFill>
                <a:latin typeface="Source Sans Pro"/>
                <a:ea typeface="Source Sans Pro"/>
                <a:cs typeface="Source Sans Pro"/>
                <a:sym typeface="Source Sans Pro"/>
              </a:rPr>
              <a:t>Connection avec la chaîne de valeur</a:t>
            </a:r>
            <a:endParaRPr sz="1000">
              <a:solidFill>
                <a:schemeClr val="dk1"/>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1100">
              <a:solidFill>
                <a:schemeClr val="dk1"/>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1100">
              <a:solidFill>
                <a:srgbClr val="595959"/>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1200">
              <a:solidFill>
                <a:srgbClr val="595959"/>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1200">
              <a:solidFill>
                <a:srgbClr val="888888"/>
              </a:solidFill>
              <a:latin typeface="Source Sans Pro"/>
              <a:ea typeface="Source Sans Pro"/>
              <a:cs typeface="Source Sans Pro"/>
              <a:sym typeface="Source Sans Pro"/>
            </a:endParaRPr>
          </a:p>
          <a:p>
            <a:pPr indent="0" lvl="0" marL="88900" rtl="0" algn="l">
              <a:lnSpc>
                <a:spcPct val="115000"/>
              </a:lnSpc>
              <a:spcBef>
                <a:spcPts val="600"/>
              </a:spcBef>
              <a:spcAft>
                <a:spcPts val="600"/>
              </a:spcAft>
              <a:buNone/>
            </a:pPr>
            <a:r>
              <a:t/>
            </a:r>
            <a:endParaRPr sz="1400">
              <a:latin typeface="Source Sans Pro"/>
              <a:ea typeface="Source Sans Pro"/>
              <a:cs typeface="Source Sans Pro"/>
              <a:sym typeface="Source Sans Pro"/>
            </a:endParaRPr>
          </a:p>
        </p:txBody>
      </p:sp>
      <p:sp>
        <p:nvSpPr>
          <p:cNvPr id="231" name="Google Shape;231;p40"/>
          <p:cNvSpPr/>
          <p:nvPr/>
        </p:nvSpPr>
        <p:spPr>
          <a:xfrm>
            <a:off x="2833797" y="2024213"/>
            <a:ext cx="1376100" cy="2776500"/>
          </a:xfrm>
          <a:prstGeom prst="roundRect">
            <a:avLst>
              <a:gd fmla="val 5346" name="adj"/>
            </a:avLst>
          </a:prstGeom>
          <a:solidFill>
            <a:srgbClr val="F8F8F8"/>
          </a:solidFill>
          <a:ln>
            <a:noFill/>
          </a:ln>
        </p:spPr>
        <p:txBody>
          <a:bodyPr anchorCtr="0" anchor="t" bIns="51425" lIns="51425" spcFirstLastPara="1" rIns="51425" wrap="square" tIns="51425">
            <a:noAutofit/>
          </a:bodyPr>
          <a:lstStyle/>
          <a:p>
            <a:pPr indent="0" lvl="0" marL="88900" rtl="0" algn="l">
              <a:lnSpc>
                <a:spcPct val="115000"/>
              </a:lnSpc>
              <a:spcBef>
                <a:spcPts val="0"/>
              </a:spcBef>
              <a:spcAft>
                <a:spcPts val="0"/>
              </a:spcAft>
              <a:buNone/>
            </a:pPr>
            <a:r>
              <a:rPr lang="en" sz="1400">
                <a:latin typeface="Source Sans Pro"/>
                <a:ea typeface="Source Sans Pro"/>
                <a:cs typeface="Source Sans Pro"/>
                <a:sym typeface="Source Sans Pro"/>
              </a:rPr>
              <a:t>📏 </a:t>
            </a:r>
            <a:br>
              <a:rPr lang="en" sz="1400">
                <a:latin typeface="Source Sans Pro"/>
                <a:ea typeface="Source Sans Pro"/>
                <a:cs typeface="Source Sans Pro"/>
                <a:sym typeface="Source Sans Pro"/>
              </a:rPr>
            </a:br>
            <a:r>
              <a:rPr lang="en" sz="1400">
                <a:latin typeface="Source Sans Pro"/>
                <a:ea typeface="Source Sans Pro"/>
                <a:cs typeface="Source Sans Pro"/>
                <a:sym typeface="Source Sans Pro"/>
              </a:rPr>
              <a:t>Mesurer</a:t>
            </a:r>
            <a:endParaRPr sz="1400">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rPr lang="en" sz="900">
                <a:solidFill>
                  <a:srgbClr val="999999"/>
                </a:solidFill>
                <a:latin typeface="Source Sans Pro"/>
                <a:ea typeface="Source Sans Pro"/>
                <a:cs typeface="Source Sans Pro"/>
                <a:sym typeface="Source Sans Pro"/>
              </a:rPr>
              <a:t>Automatiser et gérer toutes vos données carbone </a:t>
            </a:r>
            <a:endParaRPr sz="900">
              <a:solidFill>
                <a:srgbClr val="999999"/>
              </a:solidFill>
              <a:latin typeface="Source Sans Pro"/>
              <a:ea typeface="Source Sans Pro"/>
              <a:cs typeface="Source Sans Pro"/>
              <a:sym typeface="Source Sans Pro"/>
            </a:endParaRPr>
          </a:p>
          <a:p>
            <a:pPr indent="0" lvl="0" marL="57150" rtl="0" algn="l">
              <a:spcBef>
                <a:spcPts val="600"/>
              </a:spcBef>
              <a:spcAft>
                <a:spcPts val="0"/>
              </a:spcAft>
              <a:buNone/>
            </a:pPr>
            <a:r>
              <a:rPr lang="en" sz="1000">
                <a:solidFill>
                  <a:schemeClr val="dk1"/>
                </a:solidFill>
                <a:latin typeface="Source Sans Pro"/>
                <a:ea typeface="Source Sans Pro"/>
                <a:cs typeface="Source Sans Pro"/>
                <a:sym typeface="Source Sans Pro"/>
              </a:rPr>
              <a:t>Collecte </a:t>
            </a:r>
            <a:endParaRPr sz="1000">
              <a:solidFill>
                <a:schemeClr val="dk1"/>
              </a:solidFill>
              <a:latin typeface="Source Sans Pro"/>
              <a:ea typeface="Source Sans Pro"/>
              <a:cs typeface="Source Sans Pro"/>
              <a:sym typeface="Source Sans Pro"/>
            </a:endParaRPr>
          </a:p>
          <a:p>
            <a:pPr indent="0" lvl="0" marL="57150" rtl="0" algn="l">
              <a:spcBef>
                <a:spcPts val="0"/>
              </a:spcBef>
              <a:spcAft>
                <a:spcPts val="0"/>
              </a:spcAft>
              <a:buNone/>
            </a:pPr>
            <a:r>
              <a:rPr lang="en" sz="1000">
                <a:solidFill>
                  <a:schemeClr val="dk1"/>
                </a:solidFill>
                <a:latin typeface="Source Sans Pro"/>
                <a:ea typeface="Source Sans Pro"/>
                <a:cs typeface="Source Sans Pro"/>
                <a:sym typeface="Source Sans Pro"/>
              </a:rPr>
              <a:t>automatisée </a:t>
            </a:r>
            <a:endParaRPr sz="1000">
              <a:solidFill>
                <a:schemeClr val="dk1"/>
              </a:solidFill>
              <a:latin typeface="Source Sans Pro"/>
              <a:ea typeface="Source Sans Pro"/>
              <a:cs typeface="Source Sans Pro"/>
              <a:sym typeface="Source Sans Pro"/>
            </a:endParaRPr>
          </a:p>
          <a:p>
            <a:pPr indent="0" lvl="0" marL="57150" rtl="0" algn="l">
              <a:spcBef>
                <a:spcPts val="0"/>
              </a:spcBef>
              <a:spcAft>
                <a:spcPts val="0"/>
              </a:spcAft>
              <a:buNone/>
            </a:pPr>
            <a:r>
              <a:t/>
            </a:r>
            <a:endParaRPr sz="1000">
              <a:solidFill>
                <a:schemeClr val="dk1"/>
              </a:solidFill>
              <a:latin typeface="Source Sans Pro"/>
              <a:ea typeface="Source Sans Pro"/>
              <a:cs typeface="Source Sans Pro"/>
              <a:sym typeface="Source Sans Pro"/>
            </a:endParaRPr>
          </a:p>
          <a:p>
            <a:pPr indent="0" lvl="0" marL="57150" rtl="0" algn="l">
              <a:spcBef>
                <a:spcPts val="0"/>
              </a:spcBef>
              <a:spcAft>
                <a:spcPts val="0"/>
              </a:spcAft>
              <a:buClr>
                <a:schemeClr val="dk1"/>
              </a:buClr>
              <a:buSzPts val="800"/>
              <a:buFont typeface="Arial"/>
              <a:buNone/>
            </a:pPr>
            <a:r>
              <a:rPr lang="en" sz="1000">
                <a:solidFill>
                  <a:schemeClr val="dk1"/>
                </a:solidFill>
                <a:latin typeface="Source Sans Pro"/>
                <a:ea typeface="Source Sans Pro"/>
                <a:cs typeface="Source Sans Pro"/>
                <a:sym typeface="Source Sans Pro"/>
              </a:rPr>
              <a:t>Facteurs d’émissions   best-in-class ou sur-mesure</a:t>
            </a:r>
            <a:endParaRPr sz="1000">
              <a:solidFill>
                <a:schemeClr val="dk1"/>
              </a:solidFill>
              <a:latin typeface="Source Sans Pro"/>
              <a:ea typeface="Source Sans Pro"/>
              <a:cs typeface="Source Sans Pro"/>
              <a:sym typeface="Source Sans Pro"/>
            </a:endParaRPr>
          </a:p>
          <a:p>
            <a:pPr indent="0" lvl="0" marL="57150" rtl="0" algn="l">
              <a:spcBef>
                <a:spcPts val="0"/>
              </a:spcBef>
              <a:spcAft>
                <a:spcPts val="0"/>
              </a:spcAft>
              <a:buClr>
                <a:schemeClr val="dk1"/>
              </a:buClr>
              <a:buSzPts val="800"/>
              <a:buFont typeface="Arial"/>
              <a:buNone/>
            </a:pPr>
            <a:r>
              <a:t/>
            </a:r>
            <a:endParaRPr sz="1000">
              <a:solidFill>
                <a:schemeClr val="dk1"/>
              </a:solidFill>
              <a:latin typeface="Source Sans Pro"/>
              <a:ea typeface="Source Sans Pro"/>
              <a:cs typeface="Source Sans Pro"/>
              <a:sym typeface="Source Sans Pro"/>
            </a:endParaRPr>
          </a:p>
          <a:p>
            <a:pPr indent="0" lvl="0" marL="57150" rtl="0" algn="l">
              <a:spcBef>
                <a:spcPts val="0"/>
              </a:spcBef>
              <a:spcAft>
                <a:spcPts val="0"/>
              </a:spcAft>
              <a:buNone/>
            </a:pPr>
            <a:r>
              <a:rPr lang="en" sz="1000">
                <a:solidFill>
                  <a:schemeClr val="dk1"/>
                </a:solidFill>
                <a:latin typeface="Source Sans Pro"/>
                <a:ea typeface="Source Sans Pro"/>
                <a:cs typeface="Source Sans Pro"/>
                <a:sym typeface="Source Sans Pro"/>
              </a:rPr>
              <a:t>Questionnaires personnalisés</a:t>
            </a:r>
            <a:endParaRPr sz="1000">
              <a:solidFill>
                <a:schemeClr val="dk1"/>
              </a:solidFill>
              <a:latin typeface="Source Sans Pro"/>
              <a:ea typeface="Source Sans Pro"/>
              <a:cs typeface="Source Sans Pro"/>
              <a:sym typeface="Source Sans Pro"/>
            </a:endParaRPr>
          </a:p>
          <a:p>
            <a:pPr indent="0" lvl="0" marL="88900" rtl="0" algn="l">
              <a:lnSpc>
                <a:spcPct val="115000"/>
              </a:lnSpc>
              <a:spcBef>
                <a:spcPts val="0"/>
              </a:spcBef>
              <a:spcAft>
                <a:spcPts val="0"/>
              </a:spcAft>
              <a:buNone/>
            </a:pPr>
            <a:r>
              <a:t/>
            </a:r>
            <a:endParaRPr sz="1000">
              <a:solidFill>
                <a:schemeClr val="dk1"/>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900">
              <a:solidFill>
                <a:srgbClr val="999999"/>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1400">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1400">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1400">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600">
              <a:solidFill>
                <a:srgbClr val="000000"/>
              </a:solidFill>
              <a:latin typeface="Space Mono"/>
              <a:ea typeface="Space Mono"/>
              <a:cs typeface="Space Mono"/>
              <a:sym typeface="Space Mono"/>
            </a:endParaRPr>
          </a:p>
          <a:p>
            <a:pPr indent="0" lvl="0" marL="88900" rtl="0" algn="l">
              <a:lnSpc>
                <a:spcPct val="115000"/>
              </a:lnSpc>
              <a:spcBef>
                <a:spcPts val="600"/>
              </a:spcBef>
              <a:spcAft>
                <a:spcPts val="600"/>
              </a:spcAft>
              <a:buNone/>
            </a:pPr>
            <a:r>
              <a:t/>
            </a:r>
            <a:endParaRPr sz="600">
              <a:solidFill>
                <a:srgbClr val="000000"/>
              </a:solidFill>
              <a:latin typeface="Space Mono"/>
              <a:ea typeface="Space Mono"/>
              <a:cs typeface="Space Mono"/>
              <a:sym typeface="Space Mono"/>
            </a:endParaRPr>
          </a:p>
        </p:txBody>
      </p:sp>
      <p:sp>
        <p:nvSpPr>
          <p:cNvPr id="232" name="Google Shape;232;p40"/>
          <p:cNvSpPr/>
          <p:nvPr/>
        </p:nvSpPr>
        <p:spPr>
          <a:xfrm>
            <a:off x="5720254" y="2024213"/>
            <a:ext cx="1376100" cy="2776500"/>
          </a:xfrm>
          <a:prstGeom prst="roundRect">
            <a:avLst>
              <a:gd fmla="val 5346" name="adj"/>
            </a:avLst>
          </a:prstGeom>
          <a:solidFill>
            <a:srgbClr val="F8F8F8"/>
          </a:solidFill>
          <a:ln>
            <a:noFill/>
          </a:ln>
        </p:spPr>
        <p:txBody>
          <a:bodyPr anchorCtr="0" anchor="t" bIns="51425" lIns="51425" spcFirstLastPara="1" rIns="51425" wrap="square" tIns="51425">
            <a:noAutofit/>
          </a:bodyPr>
          <a:lstStyle/>
          <a:p>
            <a:pPr indent="0" lvl="0" marL="88900" rtl="0" algn="l">
              <a:lnSpc>
                <a:spcPct val="115000"/>
              </a:lnSpc>
              <a:spcBef>
                <a:spcPts val="0"/>
              </a:spcBef>
              <a:spcAft>
                <a:spcPts val="0"/>
              </a:spcAft>
              <a:buNone/>
            </a:pPr>
            <a:r>
              <a:rPr lang="en" sz="1400">
                <a:latin typeface="Source Sans Pro"/>
                <a:ea typeface="Source Sans Pro"/>
                <a:cs typeface="Source Sans Pro"/>
                <a:sym typeface="Source Sans Pro"/>
              </a:rPr>
              <a:t>🌱 </a:t>
            </a:r>
            <a:br>
              <a:rPr lang="en" sz="1400">
                <a:latin typeface="Source Sans Pro"/>
                <a:ea typeface="Source Sans Pro"/>
                <a:cs typeface="Source Sans Pro"/>
                <a:sym typeface="Source Sans Pro"/>
              </a:rPr>
            </a:br>
            <a:r>
              <a:rPr lang="en" sz="1400">
                <a:latin typeface="Source Sans Pro"/>
                <a:ea typeface="Source Sans Pro"/>
                <a:cs typeface="Source Sans Pro"/>
                <a:sym typeface="Source Sans Pro"/>
              </a:rPr>
              <a:t>Contribuer</a:t>
            </a:r>
            <a:endParaRPr sz="1400">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rPr lang="en" sz="900">
                <a:solidFill>
                  <a:srgbClr val="888888"/>
                </a:solidFill>
                <a:latin typeface="Source Sans Pro"/>
                <a:ea typeface="Source Sans Pro"/>
                <a:cs typeface="Source Sans Pro"/>
                <a:sym typeface="Source Sans Pro"/>
              </a:rPr>
              <a:t>Créer des portefeuilles de projets carbone personnalisés et ciblés</a:t>
            </a:r>
            <a:endParaRPr sz="900">
              <a:solidFill>
                <a:srgbClr val="888888"/>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Clr>
                <a:schemeClr val="dk1"/>
              </a:buClr>
              <a:buSzPts val="800"/>
              <a:buFont typeface="Arial"/>
              <a:buNone/>
            </a:pPr>
            <a:r>
              <a:rPr lang="en" sz="1000">
                <a:solidFill>
                  <a:schemeClr val="dk1"/>
                </a:solidFill>
                <a:latin typeface="Source Sans Pro"/>
                <a:ea typeface="Source Sans Pro"/>
                <a:cs typeface="Source Sans Pro"/>
                <a:sym typeface="Source Sans Pro"/>
              </a:rPr>
              <a:t>Portefeuilles personnalisés</a:t>
            </a:r>
            <a:endParaRPr sz="1000">
              <a:solidFill>
                <a:schemeClr val="dk1"/>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Clr>
                <a:schemeClr val="dk1"/>
              </a:buClr>
              <a:buSzPts val="800"/>
              <a:buFont typeface="Arial"/>
              <a:buNone/>
            </a:pPr>
            <a:r>
              <a:rPr lang="en" sz="1000">
                <a:solidFill>
                  <a:schemeClr val="dk1"/>
                </a:solidFill>
                <a:latin typeface="Source Sans Pro"/>
                <a:ea typeface="Source Sans Pro"/>
                <a:cs typeface="Source Sans Pro"/>
                <a:sym typeface="Source Sans Pro"/>
              </a:rPr>
              <a:t>Marge transparente</a:t>
            </a:r>
            <a:endParaRPr sz="1000">
              <a:solidFill>
                <a:schemeClr val="dk1"/>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rPr lang="en" sz="1000">
                <a:solidFill>
                  <a:schemeClr val="dk1"/>
                </a:solidFill>
                <a:latin typeface="Source Sans Pro"/>
                <a:ea typeface="Source Sans Pro"/>
                <a:cs typeface="Source Sans Pro"/>
                <a:sym typeface="Source Sans Pro"/>
              </a:rPr>
              <a:t>Engagement des employés</a:t>
            </a:r>
            <a:endParaRPr sz="1000">
              <a:solidFill>
                <a:schemeClr val="dk1"/>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rPr lang="en" sz="1000">
                <a:solidFill>
                  <a:schemeClr val="dk1"/>
                </a:solidFill>
                <a:latin typeface="Source Sans Pro"/>
                <a:ea typeface="Source Sans Pro"/>
                <a:cs typeface="Source Sans Pro"/>
                <a:sym typeface="Source Sans Pro"/>
              </a:rPr>
              <a:t>Veille marché</a:t>
            </a:r>
            <a:endParaRPr sz="1000">
              <a:solidFill>
                <a:schemeClr val="dk1"/>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1100">
              <a:solidFill>
                <a:schemeClr val="dk1"/>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900">
              <a:solidFill>
                <a:srgbClr val="888888"/>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1400">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1400">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1400">
              <a:latin typeface="Source Sans Pro"/>
              <a:ea typeface="Source Sans Pro"/>
              <a:cs typeface="Source Sans Pro"/>
              <a:sym typeface="Source Sans Pro"/>
            </a:endParaRPr>
          </a:p>
          <a:p>
            <a:pPr indent="0" lvl="0" marL="88900" rtl="0" algn="l">
              <a:lnSpc>
                <a:spcPct val="115000"/>
              </a:lnSpc>
              <a:spcBef>
                <a:spcPts val="600"/>
              </a:spcBef>
              <a:spcAft>
                <a:spcPts val="600"/>
              </a:spcAft>
              <a:buNone/>
            </a:pPr>
            <a:r>
              <a:t/>
            </a:r>
            <a:endParaRPr sz="1400">
              <a:latin typeface="Source Sans Pro"/>
              <a:ea typeface="Source Sans Pro"/>
              <a:cs typeface="Source Sans Pro"/>
              <a:sym typeface="Source Sans Pro"/>
            </a:endParaRPr>
          </a:p>
        </p:txBody>
      </p:sp>
      <p:sp>
        <p:nvSpPr>
          <p:cNvPr id="233" name="Google Shape;233;p40"/>
          <p:cNvSpPr/>
          <p:nvPr/>
        </p:nvSpPr>
        <p:spPr>
          <a:xfrm>
            <a:off x="7169401" y="2024213"/>
            <a:ext cx="1376100" cy="2776500"/>
          </a:xfrm>
          <a:prstGeom prst="roundRect">
            <a:avLst>
              <a:gd fmla="val 5346" name="adj"/>
            </a:avLst>
          </a:prstGeom>
          <a:solidFill>
            <a:srgbClr val="F8F8F8"/>
          </a:solidFill>
          <a:ln>
            <a:noFill/>
          </a:ln>
        </p:spPr>
        <p:txBody>
          <a:bodyPr anchorCtr="0" anchor="t" bIns="51425" lIns="51425" spcFirstLastPara="1" rIns="51425" wrap="square" tIns="51425">
            <a:noAutofit/>
          </a:bodyPr>
          <a:lstStyle/>
          <a:p>
            <a:pPr indent="0" lvl="0" marL="88900" rtl="0" algn="l">
              <a:lnSpc>
                <a:spcPct val="115000"/>
              </a:lnSpc>
              <a:spcBef>
                <a:spcPts val="0"/>
              </a:spcBef>
              <a:spcAft>
                <a:spcPts val="0"/>
              </a:spcAft>
              <a:buNone/>
            </a:pPr>
            <a:r>
              <a:rPr lang="en" sz="1400">
                <a:latin typeface="Source Sans Pro"/>
                <a:ea typeface="Source Sans Pro"/>
                <a:cs typeface="Source Sans Pro"/>
                <a:sym typeface="Source Sans Pro"/>
              </a:rPr>
              <a:t>📢 </a:t>
            </a:r>
            <a:br>
              <a:rPr lang="en" sz="1400">
                <a:latin typeface="Source Sans Pro"/>
                <a:ea typeface="Source Sans Pro"/>
                <a:cs typeface="Source Sans Pro"/>
                <a:sym typeface="Source Sans Pro"/>
              </a:rPr>
            </a:br>
            <a:r>
              <a:rPr lang="en" sz="1400">
                <a:latin typeface="Source Sans Pro"/>
                <a:ea typeface="Source Sans Pro"/>
                <a:cs typeface="Source Sans Pro"/>
                <a:sym typeface="Source Sans Pro"/>
              </a:rPr>
              <a:t>Reporter</a:t>
            </a:r>
            <a:endParaRPr sz="1400">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rPr lang="en" sz="900">
                <a:solidFill>
                  <a:srgbClr val="888888"/>
                </a:solidFill>
                <a:latin typeface="Source Sans Pro"/>
                <a:ea typeface="Source Sans Pro"/>
                <a:cs typeface="Source Sans Pro"/>
                <a:sym typeface="Source Sans Pro"/>
              </a:rPr>
              <a:t>Des rapports de qualité pour les investisseurs et un contenu attrayant</a:t>
            </a:r>
            <a:endParaRPr sz="900">
              <a:solidFill>
                <a:srgbClr val="888888"/>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Clr>
                <a:schemeClr val="dk1"/>
              </a:buClr>
              <a:buSzPts val="800"/>
              <a:buFont typeface="Arial"/>
              <a:buNone/>
            </a:pPr>
            <a:r>
              <a:rPr lang="en" sz="1000">
                <a:solidFill>
                  <a:schemeClr val="dk1"/>
                </a:solidFill>
                <a:latin typeface="Source Sans Pro"/>
                <a:ea typeface="Source Sans Pro"/>
                <a:cs typeface="Source Sans Pro"/>
                <a:sym typeface="Source Sans Pro"/>
              </a:rPr>
              <a:t>Tableaux de bord personnalisés et partageables</a:t>
            </a:r>
            <a:endParaRPr sz="1000">
              <a:solidFill>
                <a:schemeClr val="dk1"/>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Clr>
                <a:schemeClr val="dk1"/>
              </a:buClr>
              <a:buSzPts val="800"/>
              <a:buFont typeface="Arial"/>
              <a:buNone/>
            </a:pPr>
            <a:r>
              <a:rPr lang="en" sz="1000">
                <a:solidFill>
                  <a:schemeClr val="dk1"/>
                </a:solidFill>
                <a:latin typeface="Source Sans Pro"/>
                <a:ea typeface="Source Sans Pro"/>
                <a:cs typeface="Source Sans Pro"/>
                <a:sym typeface="Source Sans Pro"/>
              </a:rPr>
              <a:t>Rapports conformes aux normes internes.</a:t>
            </a:r>
            <a:endParaRPr sz="1000">
              <a:solidFill>
                <a:schemeClr val="dk1"/>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Clr>
                <a:schemeClr val="dk1"/>
              </a:buClr>
              <a:buSzPts val="800"/>
              <a:buFont typeface="Arial"/>
              <a:buNone/>
            </a:pPr>
            <a:r>
              <a:rPr lang="en" sz="1000">
                <a:solidFill>
                  <a:schemeClr val="dk1"/>
                </a:solidFill>
                <a:latin typeface="Source Sans Pro"/>
                <a:ea typeface="Source Sans Pro"/>
                <a:cs typeface="Source Sans Pro"/>
                <a:sym typeface="Source Sans Pro"/>
              </a:rPr>
              <a:t>Auditable</a:t>
            </a:r>
            <a:endParaRPr sz="1000">
              <a:solidFill>
                <a:schemeClr val="dk1"/>
              </a:solidFill>
              <a:latin typeface="Source Sans Pro"/>
              <a:ea typeface="Source Sans Pro"/>
              <a:cs typeface="Source Sans Pro"/>
              <a:sym typeface="Source Sans Pro"/>
            </a:endParaRPr>
          </a:p>
          <a:p>
            <a:pPr indent="0" lvl="0" marL="0" rtl="0" algn="l">
              <a:lnSpc>
                <a:spcPct val="115000"/>
              </a:lnSpc>
              <a:spcBef>
                <a:spcPts val="600"/>
              </a:spcBef>
              <a:spcAft>
                <a:spcPts val="0"/>
              </a:spcAft>
              <a:buNone/>
            </a:pPr>
            <a:r>
              <a:t/>
            </a:r>
            <a:endParaRPr sz="1100">
              <a:solidFill>
                <a:schemeClr val="dk1"/>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1100">
              <a:solidFill>
                <a:schemeClr val="dk1"/>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900">
              <a:solidFill>
                <a:srgbClr val="888888"/>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1200">
              <a:solidFill>
                <a:srgbClr val="595959"/>
              </a:solidFill>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1400">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900">
              <a:latin typeface="Source Sans Pro"/>
              <a:ea typeface="Source Sans Pro"/>
              <a:cs typeface="Source Sans Pro"/>
              <a:sym typeface="Source Sans Pro"/>
            </a:endParaRPr>
          </a:p>
          <a:p>
            <a:pPr indent="0" lvl="0" marL="88900" rtl="0" algn="l">
              <a:lnSpc>
                <a:spcPct val="115000"/>
              </a:lnSpc>
              <a:spcBef>
                <a:spcPts val="600"/>
              </a:spcBef>
              <a:spcAft>
                <a:spcPts val="0"/>
              </a:spcAft>
              <a:buNone/>
            </a:pPr>
            <a:r>
              <a:t/>
            </a:r>
            <a:endParaRPr sz="900">
              <a:latin typeface="Source Sans Pro"/>
              <a:ea typeface="Source Sans Pro"/>
              <a:cs typeface="Source Sans Pro"/>
              <a:sym typeface="Source Sans Pro"/>
            </a:endParaRPr>
          </a:p>
          <a:p>
            <a:pPr indent="0" lvl="0" marL="88900" rtl="0" algn="l">
              <a:lnSpc>
                <a:spcPct val="115000"/>
              </a:lnSpc>
              <a:spcBef>
                <a:spcPts val="600"/>
              </a:spcBef>
              <a:spcAft>
                <a:spcPts val="600"/>
              </a:spcAft>
              <a:buNone/>
            </a:pPr>
            <a:r>
              <a:t/>
            </a:r>
            <a:endParaRPr sz="600">
              <a:solidFill>
                <a:srgbClr val="000000"/>
              </a:solidFill>
              <a:latin typeface="Space Mono"/>
              <a:ea typeface="Space Mono"/>
              <a:cs typeface="Space Mono"/>
              <a:sym typeface="Space Mono"/>
            </a:endParaRPr>
          </a:p>
        </p:txBody>
      </p:sp>
      <p:sp>
        <p:nvSpPr>
          <p:cNvPr id="234" name="Google Shape;234;p40"/>
          <p:cNvSpPr/>
          <p:nvPr/>
        </p:nvSpPr>
        <p:spPr>
          <a:xfrm>
            <a:off x="1384650" y="757594"/>
            <a:ext cx="3585000" cy="895200"/>
          </a:xfrm>
          <a:prstGeom prst="rect">
            <a:avLst/>
          </a:prstGeom>
          <a:noFill/>
          <a:ln>
            <a:noFill/>
          </a:ln>
        </p:spPr>
        <p:txBody>
          <a:bodyPr anchorCtr="0" anchor="t" bIns="34275" lIns="85725" spcFirstLastPara="1" rIns="68575" wrap="square" tIns="34275">
            <a:noAutofit/>
          </a:bodyPr>
          <a:lstStyle/>
          <a:p>
            <a:pPr indent="0" lvl="0" marL="0" rtl="0" algn="l">
              <a:spcBef>
                <a:spcPts val="0"/>
              </a:spcBef>
              <a:spcAft>
                <a:spcPts val="0"/>
              </a:spcAft>
              <a:buNone/>
            </a:pPr>
            <a:r>
              <a:rPr lang="en" sz="2400">
                <a:solidFill>
                  <a:schemeClr val="dk1"/>
                </a:solidFill>
                <a:latin typeface="Source Sans Pro"/>
                <a:ea typeface="Source Sans Pro"/>
                <a:cs typeface="Source Sans Pro"/>
                <a:sym typeface="Source Sans Pro"/>
              </a:rPr>
              <a:t>L'outil tout-en-un de gestion du carbone</a:t>
            </a:r>
            <a:endParaRPr sz="2400">
              <a:solidFill>
                <a:schemeClr val="dk1"/>
              </a:solidFill>
              <a:latin typeface="Source Sans Pro"/>
              <a:ea typeface="Source Sans Pro"/>
              <a:cs typeface="Source Sans Pro"/>
              <a:sym typeface="Source Sans Pro"/>
            </a:endParaRPr>
          </a:p>
        </p:txBody>
      </p:sp>
      <p:sp>
        <p:nvSpPr>
          <p:cNvPr id="235" name="Google Shape;235;p40"/>
          <p:cNvSpPr txBox="1"/>
          <p:nvPr/>
        </p:nvSpPr>
        <p:spPr>
          <a:xfrm>
            <a:off x="5399600" y="757600"/>
            <a:ext cx="3395400" cy="12159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Clr>
                <a:schemeClr val="dk1"/>
              </a:buClr>
              <a:buSzPts val="800"/>
              <a:buFont typeface="Arial"/>
              <a:buNone/>
            </a:pPr>
            <a:r>
              <a:rPr lang="en" sz="1400">
                <a:solidFill>
                  <a:srgbClr val="888888"/>
                </a:solidFill>
                <a:latin typeface="Source Sans Pro"/>
                <a:ea typeface="Source Sans Pro"/>
                <a:cs typeface="Source Sans Pro"/>
                <a:sym typeface="Source Sans Pro"/>
              </a:rPr>
              <a:t>Sweep est l'outil permettant aux entreprises de réduire leurs émissions de carbone, avec l'ensemble de leur chaîne de valeur.</a:t>
            </a:r>
            <a:endParaRPr sz="1400">
              <a:solidFill>
                <a:srgbClr val="888888"/>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sz="1400">
              <a:solidFill>
                <a:srgbClr val="888888"/>
              </a:solidFill>
              <a:latin typeface="Source Sans Pro"/>
              <a:ea typeface="Source Sans Pro"/>
              <a:cs typeface="Source Sans Pro"/>
              <a:sym typeface="Source Sans Pro"/>
            </a:endParaRPr>
          </a:p>
        </p:txBody>
      </p:sp>
      <p:sp>
        <p:nvSpPr>
          <p:cNvPr id="236" name="Google Shape;236;p40"/>
          <p:cNvSpPr/>
          <p:nvPr/>
        </p:nvSpPr>
        <p:spPr>
          <a:xfrm>
            <a:off x="1384650" y="332906"/>
            <a:ext cx="29985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lang="en" sz="800">
                <a:solidFill>
                  <a:schemeClr val="dk1"/>
                </a:solidFill>
                <a:latin typeface="Space Mono"/>
                <a:ea typeface="Space Mono"/>
                <a:cs typeface="Space Mono"/>
                <a:sym typeface="Space Mono"/>
              </a:rPr>
              <a:t>QUE FAIT SWEEP ?</a:t>
            </a:r>
            <a:endParaRPr sz="800">
              <a:solidFill>
                <a:schemeClr val="dk1"/>
              </a:solidFill>
              <a:latin typeface="Space Mono"/>
              <a:ea typeface="Space Mono"/>
              <a:cs typeface="Space Mono"/>
              <a:sym typeface="Space Mon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sp>
        <p:nvSpPr>
          <p:cNvPr id="241" name="Google Shape;241;p41"/>
          <p:cNvSpPr/>
          <p:nvPr/>
        </p:nvSpPr>
        <p:spPr>
          <a:xfrm>
            <a:off x="1306800" y="757594"/>
            <a:ext cx="3585000" cy="4230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lang="en" sz="2400">
                <a:solidFill>
                  <a:schemeClr val="dk1"/>
                </a:solidFill>
                <a:latin typeface="Source Sans Pro"/>
                <a:ea typeface="Source Sans Pro"/>
                <a:cs typeface="Source Sans Pro"/>
                <a:sym typeface="Source Sans Pro"/>
              </a:rPr>
              <a:t>Sweep est fait pour les entreprises</a:t>
            </a:r>
            <a:endParaRPr sz="2400">
              <a:solidFill>
                <a:schemeClr val="dk1"/>
              </a:solidFill>
              <a:latin typeface="Source Sans Pro"/>
              <a:ea typeface="Source Sans Pro"/>
              <a:cs typeface="Source Sans Pro"/>
              <a:sym typeface="Source Sans Pro"/>
            </a:endParaRPr>
          </a:p>
        </p:txBody>
      </p:sp>
      <p:sp>
        <p:nvSpPr>
          <p:cNvPr id="242" name="Google Shape;242;p41"/>
          <p:cNvSpPr/>
          <p:nvPr/>
        </p:nvSpPr>
        <p:spPr>
          <a:xfrm>
            <a:off x="1384655" y="2954789"/>
            <a:ext cx="2339100" cy="824400"/>
          </a:xfrm>
          <a:prstGeom prst="roundRect">
            <a:avLst>
              <a:gd fmla="val 11326" name="adj"/>
            </a:avLst>
          </a:prstGeom>
          <a:solidFill>
            <a:srgbClr val="F8F8F8"/>
          </a:solidFill>
          <a:ln>
            <a:noFill/>
          </a:ln>
        </p:spPr>
        <p:txBody>
          <a:bodyPr anchorCtr="0" anchor="t" bIns="68575" lIns="68575" spcFirstLastPara="1" rIns="68575" wrap="square" tIns="68575">
            <a:noAutofit/>
          </a:bodyPr>
          <a:lstStyle/>
          <a:p>
            <a:pPr indent="0" lvl="0" marL="38100" rtl="0" algn="l">
              <a:lnSpc>
                <a:spcPct val="115000"/>
              </a:lnSpc>
              <a:spcBef>
                <a:spcPts val="0"/>
              </a:spcBef>
              <a:spcAft>
                <a:spcPts val="0"/>
              </a:spcAft>
              <a:buNone/>
            </a:pPr>
            <a:r>
              <a:rPr b="1" lang="en" sz="1600">
                <a:solidFill>
                  <a:schemeClr val="dk1"/>
                </a:solidFill>
                <a:latin typeface="Source Sans Pro"/>
                <a:ea typeface="Source Sans Pro"/>
                <a:cs typeface="Source Sans Pro"/>
                <a:sym typeface="Source Sans Pro"/>
              </a:rPr>
              <a:t>🤝 </a:t>
            </a:r>
            <a:br>
              <a:rPr b="1" lang="en" sz="1600">
                <a:solidFill>
                  <a:schemeClr val="dk1"/>
                </a:solidFill>
                <a:latin typeface="Source Sans Pro"/>
                <a:ea typeface="Source Sans Pro"/>
                <a:cs typeface="Source Sans Pro"/>
                <a:sym typeface="Source Sans Pro"/>
              </a:rPr>
            </a:br>
            <a:r>
              <a:rPr b="1" lang="en" sz="1600">
                <a:solidFill>
                  <a:schemeClr val="dk1"/>
                </a:solidFill>
                <a:latin typeface="Source Sans Pro"/>
                <a:ea typeface="Source Sans Pro"/>
                <a:cs typeface="Source Sans Pro"/>
                <a:sym typeface="Source Sans Pro"/>
              </a:rPr>
              <a:t>Échange data sécurisé</a:t>
            </a:r>
            <a:endParaRPr b="1" sz="1600">
              <a:solidFill>
                <a:schemeClr val="dk1"/>
              </a:solidFill>
              <a:latin typeface="Source Sans Pro"/>
              <a:ea typeface="Source Sans Pro"/>
              <a:cs typeface="Source Sans Pro"/>
              <a:sym typeface="Source Sans Pro"/>
            </a:endParaRPr>
          </a:p>
          <a:p>
            <a:pPr indent="0" lvl="0" marL="38100" rtl="0" algn="l">
              <a:lnSpc>
                <a:spcPct val="115000"/>
              </a:lnSpc>
              <a:spcBef>
                <a:spcPts val="800"/>
              </a:spcBef>
              <a:spcAft>
                <a:spcPts val="0"/>
              </a:spcAft>
              <a:buClr>
                <a:schemeClr val="dk1"/>
              </a:buClr>
              <a:buSzPts val="800"/>
              <a:buFont typeface="Arial"/>
              <a:buNone/>
            </a:pPr>
            <a:r>
              <a:t/>
            </a:r>
            <a:endParaRPr b="1" sz="1600">
              <a:solidFill>
                <a:schemeClr val="dk1"/>
              </a:solidFill>
              <a:latin typeface="Source Sans Pro"/>
              <a:ea typeface="Source Sans Pro"/>
              <a:cs typeface="Source Sans Pro"/>
              <a:sym typeface="Source Sans Pro"/>
            </a:endParaRPr>
          </a:p>
          <a:p>
            <a:pPr indent="0" lvl="0" marL="38100" rtl="0" algn="l">
              <a:lnSpc>
                <a:spcPct val="115000"/>
              </a:lnSpc>
              <a:spcBef>
                <a:spcPts val="800"/>
              </a:spcBef>
              <a:spcAft>
                <a:spcPts val="800"/>
              </a:spcAft>
              <a:buNone/>
            </a:pPr>
            <a:r>
              <a:t/>
            </a:r>
            <a:endParaRPr b="1" sz="1600">
              <a:solidFill>
                <a:schemeClr val="dk1"/>
              </a:solidFill>
              <a:latin typeface="Source Sans Pro"/>
              <a:ea typeface="Source Sans Pro"/>
              <a:cs typeface="Source Sans Pro"/>
              <a:sym typeface="Source Sans Pro"/>
            </a:endParaRPr>
          </a:p>
        </p:txBody>
      </p:sp>
      <p:sp>
        <p:nvSpPr>
          <p:cNvPr id="243" name="Google Shape;243;p41"/>
          <p:cNvSpPr/>
          <p:nvPr/>
        </p:nvSpPr>
        <p:spPr>
          <a:xfrm>
            <a:off x="3822392" y="2954789"/>
            <a:ext cx="2339100" cy="824400"/>
          </a:xfrm>
          <a:prstGeom prst="roundRect">
            <a:avLst>
              <a:gd fmla="val 11326" name="adj"/>
            </a:avLst>
          </a:prstGeom>
          <a:solidFill>
            <a:srgbClr val="F8F8F8"/>
          </a:solidFill>
          <a:ln>
            <a:noFill/>
          </a:ln>
        </p:spPr>
        <p:txBody>
          <a:bodyPr anchorCtr="0" anchor="t" bIns="68575" lIns="68575" spcFirstLastPara="1" rIns="68575" wrap="square" tIns="68575">
            <a:noAutofit/>
          </a:bodyPr>
          <a:lstStyle/>
          <a:p>
            <a:pPr indent="0" lvl="0" marL="38100" rtl="0" algn="l">
              <a:lnSpc>
                <a:spcPct val="100000"/>
              </a:lnSpc>
              <a:spcBef>
                <a:spcPts val="0"/>
              </a:spcBef>
              <a:spcAft>
                <a:spcPts val="0"/>
              </a:spcAft>
              <a:buNone/>
            </a:pPr>
            <a:r>
              <a:rPr b="1" lang="en" sz="1600">
                <a:solidFill>
                  <a:schemeClr val="dk1"/>
                </a:solidFill>
                <a:latin typeface="Source Sans Pro"/>
                <a:ea typeface="Source Sans Pro"/>
                <a:cs typeface="Source Sans Pro"/>
                <a:sym typeface="Source Sans Pro"/>
              </a:rPr>
              <a:t>🔗 </a:t>
            </a:r>
            <a:br>
              <a:rPr b="1" lang="en" sz="1600">
                <a:solidFill>
                  <a:schemeClr val="dk1"/>
                </a:solidFill>
                <a:latin typeface="Source Sans Pro"/>
                <a:ea typeface="Source Sans Pro"/>
                <a:cs typeface="Source Sans Pro"/>
                <a:sym typeface="Source Sans Pro"/>
              </a:rPr>
            </a:br>
            <a:r>
              <a:rPr b="1" lang="en" sz="1600">
                <a:solidFill>
                  <a:schemeClr val="dk1"/>
                </a:solidFill>
                <a:latin typeface="Source Sans Pro"/>
                <a:ea typeface="Source Sans Pro"/>
                <a:cs typeface="Source Sans Pro"/>
                <a:sym typeface="Source Sans Pro"/>
              </a:rPr>
              <a:t>Sous-comptes</a:t>
            </a:r>
            <a:endParaRPr b="1" sz="1600">
              <a:solidFill>
                <a:schemeClr val="dk1"/>
              </a:solidFill>
              <a:latin typeface="Source Sans Pro"/>
              <a:ea typeface="Source Sans Pro"/>
              <a:cs typeface="Source Sans Pro"/>
              <a:sym typeface="Source Sans Pro"/>
            </a:endParaRPr>
          </a:p>
        </p:txBody>
      </p:sp>
      <p:sp>
        <p:nvSpPr>
          <p:cNvPr id="244" name="Google Shape;244;p41"/>
          <p:cNvSpPr/>
          <p:nvPr/>
        </p:nvSpPr>
        <p:spPr>
          <a:xfrm>
            <a:off x="1384655" y="3881043"/>
            <a:ext cx="2339100" cy="824400"/>
          </a:xfrm>
          <a:prstGeom prst="roundRect">
            <a:avLst>
              <a:gd fmla="val 11326" name="adj"/>
            </a:avLst>
          </a:prstGeom>
          <a:solidFill>
            <a:srgbClr val="F8F8F8"/>
          </a:solidFill>
          <a:ln>
            <a:noFill/>
          </a:ln>
        </p:spPr>
        <p:txBody>
          <a:bodyPr anchorCtr="0" anchor="t" bIns="68575" lIns="68575" spcFirstLastPara="1" rIns="68575" wrap="square" tIns="68575">
            <a:noAutofit/>
          </a:bodyPr>
          <a:lstStyle/>
          <a:p>
            <a:pPr indent="0" lvl="0" marL="38100" rtl="0" algn="l">
              <a:lnSpc>
                <a:spcPct val="115000"/>
              </a:lnSpc>
              <a:spcBef>
                <a:spcPts val="0"/>
              </a:spcBef>
              <a:spcAft>
                <a:spcPts val="800"/>
              </a:spcAft>
              <a:buNone/>
            </a:pPr>
            <a:r>
              <a:rPr b="1" lang="en" sz="1600">
                <a:solidFill>
                  <a:schemeClr val="dk1"/>
                </a:solidFill>
                <a:latin typeface="Source Sans Pro"/>
                <a:ea typeface="Source Sans Pro"/>
                <a:cs typeface="Source Sans Pro"/>
                <a:sym typeface="Source Sans Pro"/>
              </a:rPr>
              <a:t>⚙️ </a:t>
            </a:r>
            <a:br>
              <a:rPr b="1" lang="en" sz="1600">
                <a:solidFill>
                  <a:schemeClr val="dk1"/>
                </a:solidFill>
                <a:latin typeface="Source Sans Pro"/>
                <a:ea typeface="Source Sans Pro"/>
                <a:cs typeface="Source Sans Pro"/>
                <a:sym typeface="Source Sans Pro"/>
              </a:rPr>
            </a:br>
            <a:r>
              <a:rPr b="1" lang="en" sz="1600">
                <a:solidFill>
                  <a:schemeClr val="dk1"/>
                </a:solidFill>
                <a:latin typeface="Source Sans Pro"/>
                <a:ea typeface="Source Sans Pro"/>
                <a:cs typeface="Source Sans Pro"/>
                <a:sym typeface="Source Sans Pro"/>
              </a:rPr>
              <a:t>APIs &amp; integrations</a:t>
            </a:r>
            <a:endParaRPr b="1" sz="1600">
              <a:solidFill>
                <a:schemeClr val="dk1"/>
              </a:solidFill>
              <a:latin typeface="Source Sans Pro"/>
              <a:ea typeface="Source Sans Pro"/>
              <a:cs typeface="Source Sans Pro"/>
              <a:sym typeface="Source Sans Pro"/>
            </a:endParaRPr>
          </a:p>
        </p:txBody>
      </p:sp>
      <p:sp>
        <p:nvSpPr>
          <p:cNvPr id="245" name="Google Shape;245;p41"/>
          <p:cNvSpPr/>
          <p:nvPr/>
        </p:nvSpPr>
        <p:spPr>
          <a:xfrm>
            <a:off x="3822392" y="3881043"/>
            <a:ext cx="2339100" cy="824400"/>
          </a:xfrm>
          <a:prstGeom prst="roundRect">
            <a:avLst>
              <a:gd fmla="val 11326" name="adj"/>
            </a:avLst>
          </a:prstGeom>
          <a:solidFill>
            <a:srgbClr val="F8F8F8"/>
          </a:solidFill>
          <a:ln>
            <a:noFill/>
          </a:ln>
        </p:spPr>
        <p:txBody>
          <a:bodyPr anchorCtr="0" anchor="t" bIns="68575" lIns="68575" spcFirstLastPara="1" rIns="68575" wrap="square" tIns="68575">
            <a:noAutofit/>
          </a:bodyPr>
          <a:lstStyle/>
          <a:p>
            <a:pPr indent="0" lvl="0" marL="38100" rtl="0" algn="l">
              <a:lnSpc>
                <a:spcPct val="115000"/>
              </a:lnSpc>
              <a:spcBef>
                <a:spcPts val="0"/>
              </a:spcBef>
              <a:spcAft>
                <a:spcPts val="800"/>
              </a:spcAft>
              <a:buNone/>
            </a:pPr>
            <a:r>
              <a:rPr b="1" lang="en" sz="1600">
                <a:solidFill>
                  <a:schemeClr val="dk1"/>
                </a:solidFill>
                <a:latin typeface="Source Sans Pro"/>
                <a:ea typeface="Source Sans Pro"/>
                <a:cs typeface="Source Sans Pro"/>
                <a:sym typeface="Source Sans Pro"/>
              </a:rPr>
              <a:t>🤝 </a:t>
            </a:r>
            <a:br>
              <a:rPr b="1" lang="en" sz="1600">
                <a:solidFill>
                  <a:schemeClr val="dk1"/>
                </a:solidFill>
                <a:latin typeface="Source Sans Pro"/>
                <a:ea typeface="Source Sans Pro"/>
                <a:cs typeface="Source Sans Pro"/>
                <a:sym typeface="Source Sans Pro"/>
              </a:rPr>
            </a:br>
            <a:r>
              <a:rPr b="1" lang="en" sz="1600">
                <a:solidFill>
                  <a:schemeClr val="dk1"/>
                </a:solidFill>
                <a:latin typeface="Source Sans Pro"/>
                <a:ea typeface="Source Sans Pro"/>
                <a:cs typeface="Source Sans Pro"/>
                <a:sym typeface="Source Sans Pro"/>
              </a:rPr>
              <a:t>Accord de service (SLA)</a:t>
            </a:r>
            <a:endParaRPr b="1" sz="1600">
              <a:solidFill>
                <a:schemeClr val="dk1"/>
              </a:solidFill>
              <a:latin typeface="Source Sans Pro"/>
              <a:ea typeface="Source Sans Pro"/>
              <a:cs typeface="Source Sans Pro"/>
              <a:sym typeface="Source Sans Pro"/>
            </a:endParaRPr>
          </a:p>
        </p:txBody>
      </p:sp>
      <p:sp>
        <p:nvSpPr>
          <p:cNvPr id="246" name="Google Shape;246;p41"/>
          <p:cNvSpPr/>
          <p:nvPr/>
        </p:nvSpPr>
        <p:spPr>
          <a:xfrm>
            <a:off x="6260138" y="2954789"/>
            <a:ext cx="2339100" cy="824400"/>
          </a:xfrm>
          <a:prstGeom prst="roundRect">
            <a:avLst>
              <a:gd fmla="val 11326" name="adj"/>
            </a:avLst>
          </a:prstGeom>
          <a:solidFill>
            <a:srgbClr val="F8F8F8"/>
          </a:solidFill>
          <a:ln>
            <a:noFill/>
          </a:ln>
        </p:spPr>
        <p:txBody>
          <a:bodyPr anchorCtr="0" anchor="t" bIns="68575" lIns="68575" spcFirstLastPara="1" rIns="68575" wrap="square" tIns="68575">
            <a:noAutofit/>
          </a:bodyPr>
          <a:lstStyle/>
          <a:p>
            <a:pPr indent="0" lvl="0" marL="38100" rtl="0" algn="l">
              <a:lnSpc>
                <a:spcPct val="115000"/>
              </a:lnSpc>
              <a:spcBef>
                <a:spcPts val="0"/>
              </a:spcBef>
              <a:spcAft>
                <a:spcPts val="800"/>
              </a:spcAft>
              <a:buNone/>
            </a:pPr>
            <a:r>
              <a:rPr b="1" lang="en" sz="1600">
                <a:solidFill>
                  <a:schemeClr val="dk1"/>
                </a:solidFill>
                <a:latin typeface="Source Sans Pro"/>
                <a:ea typeface="Source Sans Pro"/>
                <a:cs typeface="Source Sans Pro"/>
                <a:sym typeface="Source Sans Pro"/>
              </a:rPr>
              <a:t>📝  </a:t>
            </a:r>
            <a:br>
              <a:rPr b="1" lang="en" sz="1600">
                <a:solidFill>
                  <a:schemeClr val="dk1"/>
                </a:solidFill>
                <a:latin typeface="Source Sans Pro"/>
                <a:ea typeface="Source Sans Pro"/>
                <a:cs typeface="Source Sans Pro"/>
                <a:sym typeface="Source Sans Pro"/>
              </a:rPr>
            </a:br>
            <a:r>
              <a:rPr b="1" lang="en" sz="1600">
                <a:solidFill>
                  <a:schemeClr val="dk1"/>
                </a:solidFill>
                <a:latin typeface="Source Sans Pro"/>
                <a:ea typeface="Source Sans Pro"/>
                <a:cs typeface="Source Sans Pro"/>
                <a:sym typeface="Source Sans Pro"/>
              </a:rPr>
              <a:t>Audits facilités</a:t>
            </a:r>
            <a:endParaRPr b="1" sz="1600">
              <a:solidFill>
                <a:schemeClr val="dk1"/>
              </a:solidFill>
              <a:latin typeface="Source Sans Pro"/>
              <a:ea typeface="Source Sans Pro"/>
              <a:cs typeface="Source Sans Pro"/>
              <a:sym typeface="Source Sans Pro"/>
            </a:endParaRPr>
          </a:p>
        </p:txBody>
      </p:sp>
      <p:sp>
        <p:nvSpPr>
          <p:cNvPr id="247" name="Google Shape;247;p41"/>
          <p:cNvSpPr/>
          <p:nvPr/>
        </p:nvSpPr>
        <p:spPr>
          <a:xfrm>
            <a:off x="6260138" y="3881043"/>
            <a:ext cx="2339100" cy="824400"/>
          </a:xfrm>
          <a:prstGeom prst="roundRect">
            <a:avLst>
              <a:gd fmla="val 11326" name="adj"/>
            </a:avLst>
          </a:prstGeom>
          <a:solidFill>
            <a:srgbClr val="F8F8F8"/>
          </a:solidFill>
          <a:ln>
            <a:noFill/>
          </a:ln>
        </p:spPr>
        <p:txBody>
          <a:bodyPr anchorCtr="0" anchor="t" bIns="68575" lIns="68575" spcFirstLastPara="1" rIns="68575" wrap="square" tIns="68575">
            <a:noAutofit/>
          </a:bodyPr>
          <a:lstStyle/>
          <a:p>
            <a:pPr indent="0" lvl="0" marL="38100" rtl="0" algn="l">
              <a:lnSpc>
                <a:spcPct val="115000"/>
              </a:lnSpc>
              <a:spcBef>
                <a:spcPts val="0"/>
              </a:spcBef>
              <a:spcAft>
                <a:spcPts val="800"/>
              </a:spcAft>
              <a:buNone/>
            </a:pPr>
            <a:r>
              <a:rPr b="1" lang="en" sz="1600">
                <a:solidFill>
                  <a:schemeClr val="dk1"/>
                </a:solidFill>
                <a:latin typeface="Source Sans Pro"/>
                <a:ea typeface="Source Sans Pro"/>
                <a:cs typeface="Source Sans Pro"/>
                <a:sym typeface="Source Sans Pro"/>
              </a:rPr>
              <a:t>💼 </a:t>
            </a:r>
            <a:br>
              <a:rPr b="1" lang="en" sz="1600">
                <a:solidFill>
                  <a:schemeClr val="dk1"/>
                </a:solidFill>
                <a:latin typeface="Source Sans Pro"/>
                <a:ea typeface="Source Sans Pro"/>
                <a:cs typeface="Source Sans Pro"/>
                <a:sym typeface="Source Sans Pro"/>
              </a:rPr>
            </a:br>
            <a:r>
              <a:rPr b="1" lang="en" sz="1600">
                <a:solidFill>
                  <a:schemeClr val="dk1"/>
                </a:solidFill>
                <a:latin typeface="Source Sans Pro"/>
                <a:ea typeface="Source Sans Pro"/>
                <a:cs typeface="Source Sans Pro"/>
                <a:sym typeface="Source Sans Pro"/>
              </a:rPr>
              <a:t>Organisation du succès</a:t>
            </a:r>
            <a:endParaRPr b="1" sz="1600">
              <a:solidFill>
                <a:schemeClr val="dk1"/>
              </a:solidFill>
              <a:latin typeface="Source Sans Pro"/>
              <a:ea typeface="Source Sans Pro"/>
              <a:cs typeface="Source Sans Pro"/>
              <a:sym typeface="Source Sans Pro"/>
            </a:endParaRPr>
          </a:p>
        </p:txBody>
      </p:sp>
      <p:sp>
        <p:nvSpPr>
          <p:cNvPr id="248" name="Google Shape;248;p41"/>
          <p:cNvSpPr/>
          <p:nvPr/>
        </p:nvSpPr>
        <p:spPr>
          <a:xfrm>
            <a:off x="1384650" y="2024194"/>
            <a:ext cx="2339100" cy="824400"/>
          </a:xfrm>
          <a:prstGeom prst="roundRect">
            <a:avLst>
              <a:gd fmla="val 11326" name="adj"/>
            </a:avLst>
          </a:prstGeom>
          <a:solidFill>
            <a:srgbClr val="F8F8F8"/>
          </a:solidFill>
          <a:ln>
            <a:noFill/>
          </a:ln>
        </p:spPr>
        <p:txBody>
          <a:bodyPr anchorCtr="0" anchor="t" bIns="68575" lIns="68575" spcFirstLastPara="1" rIns="68575" wrap="square" tIns="68575">
            <a:noAutofit/>
          </a:bodyPr>
          <a:lstStyle/>
          <a:p>
            <a:pPr indent="0" lvl="0" marL="38100" rtl="0" algn="l">
              <a:lnSpc>
                <a:spcPct val="100000"/>
              </a:lnSpc>
              <a:spcBef>
                <a:spcPts val="0"/>
              </a:spcBef>
              <a:spcAft>
                <a:spcPts val="0"/>
              </a:spcAft>
              <a:buNone/>
            </a:pPr>
            <a:r>
              <a:rPr b="1" lang="en" sz="1600">
                <a:solidFill>
                  <a:schemeClr val="dk1"/>
                </a:solidFill>
                <a:latin typeface="Source Sans Pro"/>
                <a:ea typeface="Source Sans Pro"/>
                <a:cs typeface="Source Sans Pro"/>
                <a:sym typeface="Source Sans Pro"/>
              </a:rPr>
              <a:t>🔒 </a:t>
            </a:r>
            <a:br>
              <a:rPr b="1" lang="en" sz="1600">
                <a:solidFill>
                  <a:schemeClr val="dk1"/>
                </a:solidFill>
                <a:latin typeface="Source Sans Pro"/>
                <a:ea typeface="Source Sans Pro"/>
                <a:cs typeface="Source Sans Pro"/>
                <a:sym typeface="Source Sans Pro"/>
              </a:rPr>
            </a:br>
            <a:r>
              <a:rPr b="1" lang="en" sz="1600">
                <a:solidFill>
                  <a:schemeClr val="dk1"/>
                </a:solidFill>
                <a:latin typeface="Source Sans Pro"/>
                <a:ea typeface="Source Sans Pro"/>
                <a:cs typeface="Source Sans Pro"/>
                <a:sym typeface="Source Sans Pro"/>
              </a:rPr>
              <a:t>Certification SOC2</a:t>
            </a:r>
            <a:endParaRPr b="1" sz="1600">
              <a:solidFill>
                <a:schemeClr val="dk1"/>
              </a:solidFill>
              <a:latin typeface="Source Sans Pro"/>
              <a:ea typeface="Source Sans Pro"/>
              <a:cs typeface="Source Sans Pro"/>
              <a:sym typeface="Source Sans Pro"/>
            </a:endParaRPr>
          </a:p>
        </p:txBody>
      </p:sp>
      <p:sp>
        <p:nvSpPr>
          <p:cNvPr id="249" name="Google Shape;249;p41"/>
          <p:cNvSpPr/>
          <p:nvPr/>
        </p:nvSpPr>
        <p:spPr>
          <a:xfrm>
            <a:off x="6260138" y="2024194"/>
            <a:ext cx="2339100" cy="824400"/>
          </a:xfrm>
          <a:prstGeom prst="roundRect">
            <a:avLst>
              <a:gd fmla="val 11326" name="adj"/>
            </a:avLst>
          </a:prstGeom>
          <a:solidFill>
            <a:srgbClr val="F8F8F8"/>
          </a:solidFill>
          <a:ln>
            <a:noFill/>
          </a:ln>
        </p:spPr>
        <p:txBody>
          <a:bodyPr anchorCtr="0" anchor="t" bIns="68575" lIns="68575" spcFirstLastPara="1" rIns="68575" wrap="square" tIns="68575">
            <a:noAutofit/>
          </a:bodyPr>
          <a:lstStyle/>
          <a:p>
            <a:pPr indent="0" lvl="0" marL="38100" rtl="0" algn="l">
              <a:lnSpc>
                <a:spcPct val="115000"/>
              </a:lnSpc>
              <a:spcBef>
                <a:spcPts val="0"/>
              </a:spcBef>
              <a:spcAft>
                <a:spcPts val="800"/>
              </a:spcAft>
              <a:buNone/>
            </a:pPr>
            <a:r>
              <a:rPr b="1" lang="en" sz="1600">
                <a:solidFill>
                  <a:schemeClr val="dk1"/>
                </a:solidFill>
                <a:latin typeface="Source Sans Pro"/>
                <a:ea typeface="Source Sans Pro"/>
                <a:cs typeface="Source Sans Pro"/>
                <a:sym typeface="Source Sans Pro"/>
              </a:rPr>
              <a:t>✅ </a:t>
            </a:r>
            <a:br>
              <a:rPr b="1" lang="en" sz="1600">
                <a:solidFill>
                  <a:schemeClr val="dk1"/>
                </a:solidFill>
                <a:latin typeface="Source Sans Pro"/>
                <a:ea typeface="Source Sans Pro"/>
                <a:cs typeface="Source Sans Pro"/>
                <a:sym typeface="Source Sans Pro"/>
              </a:rPr>
            </a:br>
            <a:r>
              <a:rPr b="1" lang="en" sz="1600">
                <a:solidFill>
                  <a:schemeClr val="dk1"/>
                </a:solidFill>
                <a:latin typeface="Source Sans Pro"/>
                <a:ea typeface="Source Sans Pro"/>
                <a:cs typeface="Source Sans Pro"/>
                <a:sym typeface="Source Sans Pro"/>
              </a:rPr>
              <a:t>Flux d'approbation</a:t>
            </a:r>
            <a:endParaRPr b="1" sz="1600">
              <a:solidFill>
                <a:schemeClr val="dk1"/>
              </a:solidFill>
              <a:latin typeface="Source Sans Pro"/>
              <a:ea typeface="Source Sans Pro"/>
              <a:cs typeface="Source Sans Pro"/>
              <a:sym typeface="Source Sans Pro"/>
            </a:endParaRPr>
          </a:p>
        </p:txBody>
      </p:sp>
      <p:sp>
        <p:nvSpPr>
          <p:cNvPr id="250" name="Google Shape;250;p41"/>
          <p:cNvSpPr/>
          <p:nvPr/>
        </p:nvSpPr>
        <p:spPr>
          <a:xfrm>
            <a:off x="3822397" y="2024194"/>
            <a:ext cx="2339100" cy="824400"/>
          </a:xfrm>
          <a:prstGeom prst="roundRect">
            <a:avLst>
              <a:gd fmla="val 11326" name="adj"/>
            </a:avLst>
          </a:prstGeom>
          <a:solidFill>
            <a:srgbClr val="F8F8F8"/>
          </a:solidFill>
          <a:ln>
            <a:noFill/>
          </a:ln>
        </p:spPr>
        <p:txBody>
          <a:bodyPr anchorCtr="0" anchor="t" bIns="68575" lIns="68575" spcFirstLastPara="1" rIns="68575" wrap="square" tIns="68575">
            <a:noAutofit/>
          </a:bodyPr>
          <a:lstStyle/>
          <a:p>
            <a:pPr indent="0" lvl="0" marL="38100" rtl="0" algn="l">
              <a:lnSpc>
                <a:spcPct val="115000"/>
              </a:lnSpc>
              <a:spcBef>
                <a:spcPts val="0"/>
              </a:spcBef>
              <a:spcAft>
                <a:spcPts val="800"/>
              </a:spcAft>
              <a:buNone/>
            </a:pPr>
            <a:r>
              <a:rPr b="1" lang="en" sz="1600">
                <a:solidFill>
                  <a:schemeClr val="dk1"/>
                </a:solidFill>
                <a:latin typeface="Source Sans Pro"/>
                <a:ea typeface="Source Sans Pro"/>
                <a:cs typeface="Source Sans Pro"/>
                <a:sym typeface="Source Sans Pro"/>
              </a:rPr>
              <a:t>👫 </a:t>
            </a:r>
            <a:br>
              <a:rPr b="1" lang="en" sz="1600">
                <a:solidFill>
                  <a:schemeClr val="dk1"/>
                </a:solidFill>
                <a:latin typeface="Source Sans Pro"/>
                <a:ea typeface="Source Sans Pro"/>
                <a:cs typeface="Source Sans Pro"/>
                <a:sym typeface="Source Sans Pro"/>
              </a:rPr>
            </a:br>
            <a:r>
              <a:rPr b="1" lang="en" sz="1600">
                <a:solidFill>
                  <a:schemeClr val="dk1"/>
                </a:solidFill>
                <a:latin typeface="Source Sans Pro"/>
                <a:ea typeface="Source Sans Pro"/>
                <a:cs typeface="Source Sans Pro"/>
                <a:sym typeface="Source Sans Pro"/>
              </a:rPr>
              <a:t>Rôles et permissions </a:t>
            </a:r>
            <a:endParaRPr b="1" sz="1600">
              <a:solidFill>
                <a:schemeClr val="dk1"/>
              </a:solidFill>
              <a:latin typeface="Source Sans Pro"/>
              <a:ea typeface="Source Sans Pro"/>
              <a:cs typeface="Source Sans Pro"/>
              <a:sym typeface="Source Sans Pro"/>
            </a:endParaRPr>
          </a:p>
        </p:txBody>
      </p:sp>
      <p:sp>
        <p:nvSpPr>
          <p:cNvPr id="251" name="Google Shape;251;p41"/>
          <p:cNvSpPr txBox="1"/>
          <p:nvPr/>
        </p:nvSpPr>
        <p:spPr>
          <a:xfrm>
            <a:off x="5399599" y="746950"/>
            <a:ext cx="3386400" cy="7851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Clr>
                <a:schemeClr val="dk1"/>
              </a:buClr>
              <a:buSzPts val="800"/>
              <a:buFont typeface="Arial"/>
              <a:buNone/>
            </a:pPr>
            <a:r>
              <a:rPr lang="en" sz="1400">
                <a:solidFill>
                  <a:srgbClr val="888888"/>
                </a:solidFill>
                <a:latin typeface="Source Sans Pro"/>
                <a:ea typeface="Source Sans Pro"/>
                <a:cs typeface="Source Sans Pro"/>
                <a:sym typeface="Source Sans Pro"/>
              </a:rPr>
              <a:t>Sweep est au service des entreprises, et nous le faisons </a:t>
            </a:r>
            <a:r>
              <a:rPr lang="en">
                <a:solidFill>
                  <a:srgbClr val="888888"/>
                </a:solidFill>
                <a:latin typeface="Source Sans Pro"/>
                <a:ea typeface="Source Sans Pro"/>
                <a:cs typeface="Source Sans Pro"/>
                <a:sym typeface="Source Sans Pro"/>
              </a:rPr>
              <a:t>en toute sécurité, conformité et respect de la gouvernance.</a:t>
            </a:r>
            <a:endParaRPr sz="1400">
              <a:solidFill>
                <a:srgbClr val="888888"/>
              </a:solidFill>
              <a:latin typeface="Source Sans Pro"/>
              <a:ea typeface="Source Sans Pro"/>
              <a:cs typeface="Source Sans Pro"/>
              <a:sym typeface="Source Sans Pro"/>
            </a:endParaRPr>
          </a:p>
        </p:txBody>
      </p:sp>
      <p:sp>
        <p:nvSpPr>
          <p:cNvPr id="252" name="Google Shape;252;p41"/>
          <p:cNvSpPr/>
          <p:nvPr/>
        </p:nvSpPr>
        <p:spPr>
          <a:xfrm>
            <a:off x="1384650" y="332906"/>
            <a:ext cx="29985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lang="en" sz="800">
                <a:solidFill>
                  <a:schemeClr val="dk1"/>
                </a:solidFill>
                <a:latin typeface="Space Mono"/>
                <a:ea typeface="Space Mono"/>
                <a:cs typeface="Space Mono"/>
                <a:sym typeface="Space Mono"/>
              </a:rPr>
              <a:t>QUE FAIT SWEEP ?</a:t>
            </a:r>
            <a:endParaRPr sz="800">
              <a:solidFill>
                <a:schemeClr val="dk1"/>
              </a:solidFill>
              <a:latin typeface="Space Mono"/>
              <a:ea typeface="Space Mono"/>
              <a:cs typeface="Space Mono"/>
              <a:sym typeface="Space Mon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2"/>
          <p:cNvSpPr/>
          <p:nvPr/>
        </p:nvSpPr>
        <p:spPr>
          <a:xfrm>
            <a:off x="1384650" y="787500"/>
            <a:ext cx="3514500" cy="2919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Clr>
                <a:srgbClr val="595959"/>
              </a:buClr>
              <a:buSzPts val="900"/>
              <a:buFont typeface="Source Sans Pro"/>
              <a:buNone/>
            </a:pPr>
            <a:r>
              <a:rPr lang="en" sz="1400">
                <a:solidFill>
                  <a:srgbClr val="283FFF"/>
                </a:solidFill>
                <a:highlight>
                  <a:srgbClr val="FFFFFF"/>
                </a:highlight>
                <a:latin typeface="Source Sans Pro"/>
                <a:ea typeface="Source Sans Pro"/>
                <a:cs typeface="Source Sans Pro"/>
                <a:sym typeface="Source Sans Pro"/>
              </a:rPr>
              <a:t>PROBLEM 2</a:t>
            </a:r>
            <a:endParaRPr sz="1400">
              <a:solidFill>
                <a:srgbClr val="283FFF"/>
              </a:solidFill>
              <a:highlight>
                <a:srgbClr val="FFFFFF"/>
              </a:highlight>
              <a:latin typeface="Source Sans Pro"/>
              <a:ea typeface="Source Sans Pro"/>
              <a:cs typeface="Source Sans Pro"/>
              <a:sym typeface="Source Sans Pro"/>
            </a:endParaRPr>
          </a:p>
          <a:p>
            <a:pPr indent="0" lvl="0" marL="0" rtl="0" algn="l">
              <a:spcBef>
                <a:spcPts val="0"/>
              </a:spcBef>
              <a:spcAft>
                <a:spcPts val="0"/>
              </a:spcAft>
              <a:buClr>
                <a:schemeClr val="lt1"/>
              </a:buClr>
              <a:buSzPts val="3800"/>
              <a:buFont typeface="Montserrat"/>
              <a:buNone/>
            </a:pPr>
            <a:r>
              <a:rPr lang="en" sz="2700">
                <a:solidFill>
                  <a:srgbClr val="283FFF"/>
                </a:solidFill>
                <a:latin typeface="Source Sans Pro"/>
                <a:ea typeface="Source Sans Pro"/>
                <a:cs typeface="Source Sans Pro"/>
                <a:sym typeface="Source Sans Pro"/>
              </a:rPr>
              <a:t>Reducing emissions won’t be enough</a:t>
            </a:r>
            <a:endParaRPr sz="1400">
              <a:solidFill>
                <a:srgbClr val="283FFF"/>
              </a:solidFill>
              <a:highlight>
                <a:srgbClr val="FFFFFF"/>
              </a:highlight>
              <a:latin typeface="Source Sans Pro"/>
              <a:ea typeface="Source Sans Pro"/>
              <a:cs typeface="Source Sans Pro"/>
              <a:sym typeface="Source Sans Pro"/>
            </a:endParaRPr>
          </a:p>
        </p:txBody>
      </p:sp>
      <p:sp>
        <p:nvSpPr>
          <p:cNvPr id="258" name="Google Shape;258;p42"/>
          <p:cNvSpPr/>
          <p:nvPr/>
        </p:nvSpPr>
        <p:spPr>
          <a:xfrm>
            <a:off x="1384650" y="2571750"/>
            <a:ext cx="3994800" cy="1767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800"/>
              <a:buFont typeface="Arial"/>
              <a:buNone/>
            </a:pPr>
            <a:r>
              <a:rPr lang="en" sz="1700">
                <a:solidFill>
                  <a:srgbClr val="28230D"/>
                </a:solidFill>
                <a:latin typeface="Source Sans Pro"/>
                <a:ea typeface="Source Sans Pro"/>
                <a:cs typeface="Source Sans Pro"/>
                <a:sym typeface="Source Sans Pro"/>
              </a:rPr>
              <a:t>Most scenarios that stay below 2°C of temperature increase involve substantial net negative emissions by 2100, on average around 2 gigatons of CO2 per year</a:t>
            </a:r>
            <a:r>
              <a:rPr lang="en" sz="1700">
                <a:solidFill>
                  <a:srgbClr val="28230D"/>
                </a:solidFill>
                <a:highlight>
                  <a:srgbClr val="FFFFFF"/>
                </a:highlight>
                <a:latin typeface="Source Sans Pro"/>
                <a:ea typeface="Source Sans Pro"/>
                <a:cs typeface="Source Sans Pro"/>
                <a:sym typeface="Source Sans Pro"/>
              </a:rPr>
              <a:t>.</a:t>
            </a:r>
            <a:endParaRPr sz="1700">
              <a:solidFill>
                <a:srgbClr val="28230D"/>
              </a:solidFill>
              <a:latin typeface="Source Sans Pro"/>
              <a:ea typeface="Source Sans Pro"/>
              <a:cs typeface="Source Sans Pro"/>
              <a:sym typeface="Source Sans Pro"/>
            </a:endParaRPr>
          </a:p>
        </p:txBody>
      </p:sp>
      <p:sp>
        <p:nvSpPr>
          <p:cNvPr id="259" name="Google Shape;259;p42"/>
          <p:cNvSpPr/>
          <p:nvPr/>
        </p:nvSpPr>
        <p:spPr>
          <a:xfrm>
            <a:off x="0" y="0"/>
            <a:ext cx="9144000" cy="5143500"/>
          </a:xfrm>
          <a:prstGeom prst="rect">
            <a:avLst/>
          </a:prstGeom>
          <a:solidFill>
            <a:srgbClr val="283FFF"/>
          </a:solidFill>
          <a:ln>
            <a:noFill/>
          </a:ln>
        </p:spPr>
        <p:txBody>
          <a:bodyPr anchorCtr="0" anchor="t" bIns="68575" lIns="68575" spcFirstLastPara="1" rIns="68575" wrap="square" tIns="68575">
            <a:noAutofit/>
          </a:bodyPr>
          <a:lstStyle/>
          <a:p>
            <a:pPr indent="0" lvl="0" marL="0" rtl="0" algn="l">
              <a:spcBef>
                <a:spcPts val="0"/>
              </a:spcBef>
              <a:spcAft>
                <a:spcPts val="0"/>
              </a:spcAft>
              <a:buNone/>
            </a:pPr>
            <a:r>
              <a:t/>
            </a:r>
            <a:endParaRPr/>
          </a:p>
        </p:txBody>
      </p:sp>
      <p:pic>
        <p:nvPicPr>
          <p:cNvPr id="260" name="Google Shape;260;p42"/>
          <p:cNvPicPr preferRelativeResize="0"/>
          <p:nvPr/>
        </p:nvPicPr>
        <p:blipFill rotWithShape="1">
          <a:blip r:embed="rId3">
            <a:alphaModFix/>
          </a:blip>
          <a:srcRect b="0" l="9029" r="9037" t="0"/>
          <a:stretch/>
        </p:blipFill>
        <p:spPr>
          <a:xfrm>
            <a:off x="16688" y="942994"/>
            <a:ext cx="773927" cy="944567"/>
          </a:xfrm>
          <a:prstGeom prst="rect">
            <a:avLst/>
          </a:prstGeom>
          <a:noFill/>
          <a:ln>
            <a:noFill/>
          </a:ln>
        </p:spPr>
      </p:pic>
      <p:pic>
        <p:nvPicPr>
          <p:cNvPr id="261" name="Google Shape;261;p42"/>
          <p:cNvPicPr preferRelativeResize="0"/>
          <p:nvPr/>
        </p:nvPicPr>
        <p:blipFill>
          <a:blip r:embed="rId4">
            <a:alphaModFix/>
          </a:blip>
          <a:stretch>
            <a:fillRect/>
          </a:stretch>
        </p:blipFill>
        <p:spPr>
          <a:xfrm>
            <a:off x="116660" y="168005"/>
            <a:ext cx="574262" cy="574262"/>
          </a:xfrm>
          <a:prstGeom prst="rect">
            <a:avLst/>
          </a:prstGeom>
          <a:noFill/>
          <a:ln>
            <a:noFill/>
          </a:ln>
        </p:spPr>
      </p:pic>
      <p:cxnSp>
        <p:nvCxnSpPr>
          <p:cNvPr id="262" name="Google Shape;262;p42"/>
          <p:cNvCxnSpPr/>
          <p:nvPr/>
        </p:nvCxnSpPr>
        <p:spPr>
          <a:xfrm>
            <a:off x="807319" y="0"/>
            <a:ext cx="0" cy="5151900"/>
          </a:xfrm>
          <a:prstGeom prst="straightConnector1">
            <a:avLst/>
          </a:prstGeom>
          <a:noFill/>
          <a:ln cap="flat" cmpd="sng" w="9525">
            <a:solidFill>
              <a:srgbClr val="FFFFFF"/>
            </a:solidFill>
            <a:prstDash val="solid"/>
            <a:round/>
            <a:headEnd len="med" w="med" type="none"/>
            <a:tailEnd len="med" w="med" type="none"/>
          </a:ln>
        </p:spPr>
      </p:cxnSp>
      <p:sp>
        <p:nvSpPr>
          <p:cNvPr id="263" name="Google Shape;263;p42"/>
          <p:cNvSpPr/>
          <p:nvPr/>
        </p:nvSpPr>
        <p:spPr>
          <a:xfrm>
            <a:off x="1384650" y="332906"/>
            <a:ext cx="29985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lang="en" sz="800">
                <a:solidFill>
                  <a:schemeClr val="lt1"/>
                </a:solidFill>
                <a:latin typeface="Space Mono"/>
                <a:ea typeface="Space Mono"/>
                <a:cs typeface="Space Mono"/>
                <a:sym typeface="Space Mono"/>
              </a:rPr>
              <a:t>Partie 2</a:t>
            </a:r>
            <a:endParaRPr sz="800">
              <a:solidFill>
                <a:schemeClr val="lt1"/>
              </a:solidFill>
              <a:latin typeface="Space Mono"/>
              <a:ea typeface="Space Mono"/>
              <a:cs typeface="Space Mono"/>
              <a:sym typeface="Space Mono"/>
            </a:endParaRPr>
          </a:p>
        </p:txBody>
      </p:sp>
      <p:sp>
        <p:nvSpPr>
          <p:cNvPr id="264" name="Google Shape;264;p42"/>
          <p:cNvSpPr/>
          <p:nvPr/>
        </p:nvSpPr>
        <p:spPr>
          <a:xfrm>
            <a:off x="1384650" y="746944"/>
            <a:ext cx="6034500" cy="1917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lt1"/>
              </a:buClr>
              <a:buSzPts val="3800"/>
              <a:buFont typeface="Montserrat"/>
              <a:buNone/>
            </a:pPr>
            <a:r>
              <a:rPr lang="en" sz="4700">
                <a:solidFill>
                  <a:srgbClr val="FFFFFF"/>
                </a:solidFill>
                <a:latin typeface="Source Sans Pro"/>
                <a:ea typeface="Source Sans Pro"/>
                <a:cs typeface="Source Sans Pro"/>
                <a:sym typeface="Source Sans Pro"/>
              </a:rPr>
              <a:t>Être société à mission</a:t>
            </a:r>
            <a:endParaRPr sz="4700">
              <a:solidFill>
                <a:srgbClr val="FFFFFF"/>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D88F"/>
        </a:solidFill>
      </p:bgPr>
    </p:bg>
    <p:spTree>
      <p:nvGrpSpPr>
        <p:cNvPr id="268" name="Shape 268"/>
        <p:cNvGrpSpPr/>
        <p:nvPr/>
      </p:nvGrpSpPr>
      <p:grpSpPr>
        <a:xfrm>
          <a:off x="0" y="0"/>
          <a:ext cx="0" cy="0"/>
          <a:chOff x="0" y="0"/>
          <a:chExt cx="0" cy="0"/>
        </a:xfrm>
      </p:grpSpPr>
      <p:cxnSp>
        <p:nvCxnSpPr>
          <p:cNvPr id="269" name="Google Shape;269;p43"/>
          <p:cNvCxnSpPr/>
          <p:nvPr/>
        </p:nvCxnSpPr>
        <p:spPr>
          <a:xfrm>
            <a:off x="5774950" y="4614958"/>
            <a:ext cx="3369000" cy="0"/>
          </a:xfrm>
          <a:prstGeom prst="straightConnector1">
            <a:avLst/>
          </a:prstGeom>
          <a:noFill/>
          <a:ln cap="flat" cmpd="sng" w="9525">
            <a:solidFill>
              <a:schemeClr val="dk2"/>
            </a:solidFill>
            <a:prstDash val="solid"/>
            <a:round/>
            <a:headEnd len="med" w="med" type="none"/>
            <a:tailEnd len="med" w="med" type="none"/>
          </a:ln>
        </p:spPr>
      </p:cxnSp>
      <p:pic>
        <p:nvPicPr>
          <p:cNvPr id="270" name="Google Shape;270;p43"/>
          <p:cNvPicPr preferRelativeResize="0"/>
          <p:nvPr/>
        </p:nvPicPr>
        <p:blipFill>
          <a:blip r:embed="rId3">
            <a:alphaModFix/>
          </a:blip>
          <a:stretch>
            <a:fillRect/>
          </a:stretch>
        </p:blipFill>
        <p:spPr>
          <a:xfrm>
            <a:off x="7244943" y="2399250"/>
            <a:ext cx="1799381" cy="2718881"/>
          </a:xfrm>
          <a:prstGeom prst="rect">
            <a:avLst/>
          </a:prstGeom>
          <a:noFill/>
          <a:ln>
            <a:noFill/>
          </a:ln>
        </p:spPr>
      </p:pic>
      <p:sp>
        <p:nvSpPr>
          <p:cNvPr id="271" name="Google Shape;271;p43"/>
          <p:cNvSpPr/>
          <p:nvPr/>
        </p:nvSpPr>
        <p:spPr>
          <a:xfrm>
            <a:off x="1384650" y="332906"/>
            <a:ext cx="2998500" cy="24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lang="en" sz="800">
                <a:latin typeface="Space Mono"/>
                <a:ea typeface="Space Mono"/>
                <a:cs typeface="Space Mono"/>
                <a:sym typeface="Space Mono"/>
              </a:rPr>
              <a:t>Notre mission</a:t>
            </a:r>
            <a:endParaRPr sz="800">
              <a:latin typeface="Space Mono"/>
              <a:ea typeface="Space Mono"/>
              <a:cs typeface="Space Mono"/>
              <a:sym typeface="Space Mono"/>
            </a:endParaRPr>
          </a:p>
        </p:txBody>
      </p:sp>
      <p:pic>
        <p:nvPicPr>
          <p:cNvPr id="272" name="Google Shape;272;p43"/>
          <p:cNvPicPr preferRelativeResize="0"/>
          <p:nvPr/>
        </p:nvPicPr>
        <p:blipFill>
          <a:blip r:embed="rId4">
            <a:alphaModFix/>
          </a:blip>
          <a:stretch>
            <a:fillRect/>
          </a:stretch>
        </p:blipFill>
        <p:spPr>
          <a:xfrm flipH="1">
            <a:off x="6015354" y="3516194"/>
            <a:ext cx="1502133" cy="1779706"/>
          </a:xfrm>
          <a:prstGeom prst="rect">
            <a:avLst/>
          </a:prstGeom>
          <a:noFill/>
          <a:ln>
            <a:noFill/>
          </a:ln>
        </p:spPr>
      </p:pic>
      <p:sp>
        <p:nvSpPr>
          <p:cNvPr id="273" name="Google Shape;273;p43"/>
          <p:cNvSpPr/>
          <p:nvPr/>
        </p:nvSpPr>
        <p:spPr>
          <a:xfrm>
            <a:off x="1384650" y="746950"/>
            <a:ext cx="7000800" cy="5430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rgbClr val="FFFFFF"/>
              </a:buClr>
              <a:buSzPts val="3800"/>
              <a:buFont typeface="Montserrat"/>
              <a:buNone/>
            </a:pPr>
            <a:r>
              <a:rPr lang="en" sz="2400">
                <a:latin typeface="Source Sans Pro"/>
                <a:ea typeface="Source Sans Pro"/>
                <a:cs typeface="Source Sans Pro"/>
                <a:sym typeface="Source Sans Pro"/>
              </a:rPr>
              <a:t>Statuts et motivation</a:t>
            </a:r>
            <a:endParaRPr sz="2400">
              <a:latin typeface="Source Sans Pro"/>
              <a:ea typeface="Source Sans Pro"/>
              <a:cs typeface="Source Sans Pro"/>
              <a:sym typeface="Source Sans Pro"/>
            </a:endParaRPr>
          </a:p>
        </p:txBody>
      </p:sp>
      <p:sp>
        <p:nvSpPr>
          <p:cNvPr id="274" name="Google Shape;274;p43"/>
          <p:cNvSpPr/>
          <p:nvPr/>
        </p:nvSpPr>
        <p:spPr>
          <a:xfrm>
            <a:off x="1384650" y="1235450"/>
            <a:ext cx="5572800" cy="1443600"/>
          </a:xfrm>
          <a:prstGeom prst="rect">
            <a:avLst/>
          </a:prstGeom>
          <a:noFill/>
          <a:ln>
            <a:noFill/>
          </a:ln>
        </p:spPr>
        <p:txBody>
          <a:bodyPr anchorCtr="0" anchor="t" bIns="34275" lIns="68575" spcFirstLastPara="1" rIns="68575" wrap="square" tIns="34275">
            <a:noAutofit/>
          </a:bodyPr>
          <a:lstStyle/>
          <a:p>
            <a:pPr indent="0" lvl="0" marL="0" marR="12700" rtl="0" algn="just">
              <a:lnSpc>
                <a:spcPct val="115000"/>
              </a:lnSpc>
              <a:spcBef>
                <a:spcPts val="0"/>
              </a:spcBef>
              <a:spcAft>
                <a:spcPts val="0"/>
              </a:spcAft>
              <a:buClr>
                <a:schemeClr val="dk1"/>
              </a:buClr>
              <a:buSzPts val="800"/>
              <a:buFont typeface="Arial"/>
              <a:buNone/>
            </a:pPr>
            <a:r>
              <a:t/>
            </a:r>
            <a:endParaRPr b="1">
              <a:solidFill>
                <a:schemeClr val="dk1"/>
              </a:solidFill>
              <a:latin typeface="Source Sans Pro"/>
              <a:ea typeface="Source Sans Pro"/>
              <a:cs typeface="Source Sans Pro"/>
              <a:sym typeface="Source Sans Pro"/>
            </a:endParaRPr>
          </a:p>
          <a:p>
            <a:pPr indent="0" lvl="0" marL="0" marR="12700" rtl="0" algn="just">
              <a:lnSpc>
                <a:spcPct val="115000"/>
              </a:lnSpc>
              <a:spcBef>
                <a:spcPts val="0"/>
              </a:spcBef>
              <a:spcAft>
                <a:spcPts val="0"/>
              </a:spcAft>
              <a:buClr>
                <a:schemeClr val="dk1"/>
              </a:buClr>
              <a:buSzPts val="800"/>
              <a:buFont typeface="Arial"/>
              <a:buNone/>
            </a:pPr>
            <a:r>
              <a:rPr b="1" lang="en">
                <a:solidFill>
                  <a:schemeClr val="dk1"/>
                </a:solidFill>
                <a:latin typeface="Source Sans Pro"/>
                <a:ea typeface="Source Sans Pro"/>
                <a:cs typeface="Source Sans Pro"/>
                <a:sym typeface="Source Sans Pro"/>
              </a:rPr>
              <a:t>Article 2.2 des statuts Sweep</a:t>
            </a:r>
            <a:endParaRPr b="1">
              <a:solidFill>
                <a:schemeClr val="dk1"/>
              </a:solidFill>
              <a:latin typeface="Source Sans Pro"/>
              <a:ea typeface="Source Sans Pro"/>
              <a:cs typeface="Source Sans Pro"/>
              <a:sym typeface="Source Sans Pro"/>
            </a:endParaRPr>
          </a:p>
          <a:p>
            <a:pPr indent="0" lvl="0" marL="12700" marR="12700" rtl="0" algn="just">
              <a:lnSpc>
                <a:spcPct val="115000"/>
              </a:lnSpc>
              <a:spcBef>
                <a:spcPts val="0"/>
              </a:spcBef>
              <a:spcAft>
                <a:spcPts val="0"/>
              </a:spcAft>
              <a:buClr>
                <a:schemeClr val="dk1"/>
              </a:buClr>
              <a:buSzPts val="800"/>
              <a:buFont typeface="Arial"/>
              <a:buNone/>
            </a:pPr>
            <a:r>
              <a:t/>
            </a:r>
            <a:endParaRPr b="1">
              <a:solidFill>
                <a:schemeClr val="dk1"/>
              </a:solidFill>
              <a:latin typeface="Source Sans Pro"/>
              <a:ea typeface="Source Sans Pro"/>
              <a:cs typeface="Source Sans Pro"/>
              <a:sym typeface="Source Sans Pro"/>
            </a:endParaRPr>
          </a:p>
          <a:p>
            <a:pPr indent="0" lvl="0" marL="12700" marR="12700" rtl="0" algn="just">
              <a:lnSpc>
                <a:spcPct val="115000"/>
              </a:lnSpc>
              <a:spcBef>
                <a:spcPts val="0"/>
              </a:spcBef>
              <a:spcAft>
                <a:spcPts val="0"/>
              </a:spcAft>
              <a:buClr>
                <a:schemeClr val="dk1"/>
              </a:buClr>
              <a:buSzPts val="800"/>
              <a:buFont typeface="Arial"/>
              <a:buNone/>
            </a:pPr>
            <a:r>
              <a:rPr lang="en">
                <a:solidFill>
                  <a:schemeClr val="dk1"/>
                </a:solidFill>
                <a:latin typeface="Source Sans Pro"/>
                <a:ea typeface="Source Sans Pro"/>
                <a:cs typeface="Source Sans Pro"/>
                <a:sym typeface="Source Sans Pro"/>
              </a:rPr>
              <a:t>“La Société a pour raison d’être de faciliter et d’accélérer, au travers de sa plateforme électronique, le développement de projets de réduction, de captage et/ou de stockage du CO2 émis dans l’atmosphère. La Société a pour mission et comme objectif social et environnemental, de contribuer à limiter de manière pérenne les effets actuels et futurs du dérèglement climatique au niveau mondial.”</a:t>
            </a:r>
            <a:endParaRPr>
              <a:solidFill>
                <a:schemeClr val="dk1"/>
              </a:solidFill>
              <a:latin typeface="Source Sans Pro"/>
              <a:ea typeface="Source Sans Pro"/>
              <a:cs typeface="Source Sans Pro"/>
              <a:sym typeface="Source Sans Pro"/>
            </a:endParaRPr>
          </a:p>
          <a:p>
            <a:pPr indent="0" lvl="0" marL="12700" marR="12700" rtl="0" algn="just">
              <a:lnSpc>
                <a:spcPct val="115000"/>
              </a:lnSpc>
              <a:spcBef>
                <a:spcPts val="0"/>
              </a:spcBef>
              <a:spcAft>
                <a:spcPts val="0"/>
              </a:spcAft>
              <a:buClr>
                <a:schemeClr val="dk1"/>
              </a:buClr>
              <a:buSzPts val="800"/>
              <a:buFont typeface="Arial"/>
              <a:buNone/>
            </a:pPr>
            <a:r>
              <a:t/>
            </a:r>
            <a:endParaRPr>
              <a:solidFill>
                <a:schemeClr val="dk1"/>
              </a:solidFill>
              <a:latin typeface="Source Sans Pro"/>
              <a:ea typeface="Source Sans Pro"/>
              <a:cs typeface="Source Sans Pro"/>
              <a:sym typeface="Source Sans Pro"/>
            </a:endParaRPr>
          </a:p>
          <a:p>
            <a:pPr indent="0" lvl="0" marL="12700" marR="12700" rtl="0" algn="just">
              <a:lnSpc>
                <a:spcPct val="115000"/>
              </a:lnSpc>
              <a:spcBef>
                <a:spcPts val="0"/>
              </a:spcBef>
              <a:spcAft>
                <a:spcPts val="0"/>
              </a:spcAft>
              <a:buClr>
                <a:schemeClr val="dk1"/>
              </a:buClr>
              <a:buSzPts val="800"/>
              <a:buFont typeface="Arial"/>
              <a:buNone/>
            </a:pPr>
            <a:r>
              <a:t/>
            </a:r>
            <a:endParaRPr>
              <a:solidFill>
                <a:schemeClr val="dk1"/>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283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283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