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lay"/>
      <p:regular r:id="rId17"/>
      <p:bold r:id="rId18"/>
    </p:embeddedFont>
    <p:embeddedFont>
      <p:font typeface="Open Sans Ligh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j0ym3jrrmMez16UshiHIHjEY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3828C9-4319-4E8C-A727-54B1CCB34DC1}">
  <a:tblStyle styleId="{743828C9-4319-4E8C-A727-54B1CCB34DC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F77E4337-4D61-4D29-A5D9-FFF2690BFA6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F5F5"/>
          </a:solidFill>
        </a:fill>
      </a:tcStyle>
    </a:band1H>
    <a:band2H>
      <a:tcTxStyle/>
    </a:band2H>
    <a:band1V>
      <a:tcTxStyle/>
      <a:tcStyle>
        <a:fill>
          <a:solidFill>
            <a:srgbClr val="E6F5F5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.fntdata"/><Relationship Id="rId22" Type="http://schemas.openxmlformats.org/officeDocument/2006/relationships/font" Target="fonts/OpenSansLight-boldItalic.fntdata"/><Relationship Id="rId21" Type="http://schemas.openxmlformats.org/officeDocument/2006/relationships/font" Target="fonts/OpenSansLigh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-regular.fntdata"/><Relationship Id="rId16" Type="http://schemas.openxmlformats.org/officeDocument/2006/relationships/slide" Target="slides/slide10.xml"/><Relationship Id="rId19" Type="http://schemas.openxmlformats.org/officeDocument/2006/relationships/font" Target="fonts/OpenSansLight-regular.fntdata"/><Relationship Id="rId1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36.png"/><Relationship Id="rId6" Type="http://schemas.openxmlformats.org/officeDocument/2006/relationships/image" Target="../media/image1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klear.com" TargetMode="External"/><Relationship Id="rId3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8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 amt="31000"/>
          </a:blip>
          <a:srcRect b="0" l="0" r="0" t="0"/>
          <a:stretch/>
        </p:blipFill>
        <p:spPr>
          <a:xfrm>
            <a:off x="1" y="0"/>
            <a:ext cx="91638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9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/>
          <p:nvPr/>
        </p:nvSpPr>
        <p:spPr>
          <a:xfrm>
            <a:off x="6524786" y="0"/>
            <a:ext cx="261921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2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0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/>
          <p:nvPr/>
        </p:nvSpPr>
        <p:spPr>
          <a:xfrm>
            <a:off x="6524786" y="0"/>
            <a:ext cx="2619214" cy="5143500"/>
          </a:xfrm>
          <a:prstGeom prst="rect">
            <a:avLst/>
          </a:prstGeom>
          <a:solidFill>
            <a:srgbClr val="FEDDCA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>
            <a:off x="5199399" y="0"/>
            <a:ext cx="3944601" cy="5143500"/>
          </a:xfrm>
          <a:prstGeom prst="rect">
            <a:avLst/>
          </a:prstGeom>
          <a:solidFill>
            <a:srgbClr val="FEDDCA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2">
    <p:bg>
      <p:bgPr>
        <a:solidFill>
          <a:schemeClr val="lt1">
            <a:alpha val="0"/>
          </a:scheme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5199399" y="0"/>
            <a:ext cx="3944601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/>
          <p:nvPr/>
        </p:nvSpPr>
        <p:spPr>
          <a:xfrm>
            <a:off x="0" y="0"/>
            <a:ext cx="5433004" cy="5143500"/>
          </a:xfrm>
          <a:prstGeom prst="rect">
            <a:avLst/>
          </a:prstGeom>
          <a:solidFill>
            <a:schemeClr val="dk2">
              <a:alpha val="4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4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/>
          <p:nvPr/>
        </p:nvSpPr>
        <p:spPr>
          <a:xfrm>
            <a:off x="-6674" y="0"/>
            <a:ext cx="5433004" cy="5143500"/>
          </a:xfrm>
          <a:prstGeom prst="rect">
            <a:avLst/>
          </a:prstGeom>
          <a:solidFill>
            <a:schemeClr val="accent6">
              <a:alpha val="5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5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/>
          <p:nvPr/>
        </p:nvSpPr>
        <p:spPr>
          <a:xfrm>
            <a:off x="0" y="0"/>
            <a:ext cx="275094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/>
          <p:nvPr/>
        </p:nvSpPr>
        <p:spPr>
          <a:xfrm>
            <a:off x="0" y="0"/>
            <a:ext cx="2743200" cy="5143500"/>
          </a:xfrm>
          <a:prstGeom prst="rect">
            <a:avLst/>
          </a:prstGeom>
          <a:solidFill>
            <a:schemeClr val="dk2">
              <a:alpha val="4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17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/>
        </p:nvSpPr>
        <p:spPr>
          <a:xfrm>
            <a:off x="-6674" y="0"/>
            <a:ext cx="2749874" cy="5143500"/>
          </a:xfrm>
          <a:prstGeom prst="rect">
            <a:avLst/>
          </a:prstGeom>
          <a:solidFill>
            <a:schemeClr val="accent6">
              <a:alpha val="5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 amt="52000"/>
          </a:blip>
          <a:srcRect b="0" l="0" r="0" t="0"/>
          <a:stretch/>
        </p:blipFill>
        <p:spPr>
          <a:xfrm>
            <a:off x="0" y="-1"/>
            <a:ext cx="9143999" cy="515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0" y="0"/>
            <a:ext cx="3578087" cy="5143500"/>
          </a:xfrm>
          <a:prstGeom prst="rect">
            <a:avLst/>
          </a:prstGeom>
          <a:solidFill>
            <a:srgbClr val="C9E6E0">
              <a:alpha val="1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Report">
  <p:cSld name="CUSTOM_6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/>
        </p:nvSpPr>
        <p:spPr>
          <a:xfrm>
            <a:off x="457200" y="318750"/>
            <a:ext cx="42228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4B4F53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0" i="0" sz="2600" u="none" cap="none" strike="noStrike">
              <a:solidFill>
                <a:srgbClr val="4B4F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>
            <a:off x="457200" y="970350"/>
            <a:ext cx="1601400" cy="3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Arial"/>
              <a:buChar char="𑁦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1"/>
          <p:cNvSpPr txBox="1"/>
          <p:nvPr>
            <p:ph idx="2" type="body"/>
          </p:nvPr>
        </p:nvSpPr>
        <p:spPr>
          <a:xfrm>
            <a:off x="2329050" y="970350"/>
            <a:ext cx="479100" cy="3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Arial"/>
              <a:buChar char="𑁦"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ver A">
  <p:cSld name="CUSTOM_6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2"/>
          <p:cNvPicPr preferRelativeResize="0"/>
          <p:nvPr/>
        </p:nvPicPr>
        <p:blipFill rotWithShape="1">
          <a:blip r:embed="rId2">
            <a:alphaModFix/>
          </a:blip>
          <a:srcRect b="0" l="4595" r="4585" t="0"/>
          <a:stretch/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2"/>
          <p:cNvSpPr txBox="1"/>
          <p:nvPr>
            <p:ph type="title"/>
          </p:nvPr>
        </p:nvSpPr>
        <p:spPr>
          <a:xfrm>
            <a:off x="457200" y="851100"/>
            <a:ext cx="3625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32"/>
          <p:cNvSpPr txBox="1"/>
          <p:nvPr>
            <p:ph idx="1" type="subTitle"/>
          </p:nvPr>
        </p:nvSpPr>
        <p:spPr>
          <a:xfrm>
            <a:off x="457200" y="457200"/>
            <a:ext cx="3625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ver D">
  <p:cSld name="CUSTOM_6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3"/>
          <p:cNvPicPr preferRelativeResize="0"/>
          <p:nvPr/>
        </p:nvPicPr>
        <p:blipFill rotWithShape="1">
          <a:blip r:embed="rId2">
            <a:alphaModFix/>
          </a:blip>
          <a:srcRect b="0" l="4595" r="4585" t="0"/>
          <a:stretch/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3"/>
          <p:cNvSpPr txBox="1"/>
          <p:nvPr>
            <p:ph type="title"/>
          </p:nvPr>
        </p:nvSpPr>
        <p:spPr>
          <a:xfrm>
            <a:off x="457200" y="851100"/>
            <a:ext cx="3625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3"/>
          <p:cNvSpPr txBox="1"/>
          <p:nvPr>
            <p:ph idx="1" type="subTitle"/>
          </p:nvPr>
        </p:nvSpPr>
        <p:spPr>
          <a:xfrm>
            <a:off x="457200" y="457200"/>
            <a:ext cx="3625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ver F">
  <p:cSld name="CUSTOM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4"/>
          <p:cNvPicPr preferRelativeResize="0"/>
          <p:nvPr/>
        </p:nvPicPr>
        <p:blipFill rotWithShape="1">
          <a:blip r:embed="rId2">
            <a:alphaModFix/>
          </a:blip>
          <a:srcRect b="0" l="4595" r="4585" t="0"/>
          <a:stretch/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4"/>
          <p:cNvSpPr txBox="1"/>
          <p:nvPr>
            <p:ph type="title"/>
          </p:nvPr>
        </p:nvSpPr>
        <p:spPr>
          <a:xfrm>
            <a:off x="457200" y="851100"/>
            <a:ext cx="36252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34"/>
          <p:cNvSpPr txBox="1"/>
          <p:nvPr>
            <p:ph idx="1" type="subTitle"/>
          </p:nvPr>
        </p:nvSpPr>
        <p:spPr>
          <a:xfrm>
            <a:off x="457200" y="457200"/>
            <a:ext cx="3625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us">
  <p:cSld name="CUSTOM_3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069600" y="125"/>
            <a:ext cx="3074400" cy="51435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5"/>
          <p:cNvSpPr txBox="1"/>
          <p:nvPr>
            <p:ph type="title"/>
          </p:nvPr>
        </p:nvSpPr>
        <p:spPr>
          <a:xfrm>
            <a:off x="457200" y="292625"/>
            <a:ext cx="537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" type="subTitle"/>
          </p:nvPr>
        </p:nvSpPr>
        <p:spPr>
          <a:xfrm>
            <a:off x="457200" y="763525"/>
            <a:ext cx="53718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2" type="subTitle"/>
          </p:nvPr>
        </p:nvSpPr>
        <p:spPr>
          <a:xfrm>
            <a:off x="6327750" y="398200"/>
            <a:ext cx="25581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5"/>
          <p:cNvSpPr txBox="1"/>
          <p:nvPr>
            <p:ph idx="3" type="title"/>
          </p:nvPr>
        </p:nvSpPr>
        <p:spPr>
          <a:xfrm>
            <a:off x="6327750" y="743638"/>
            <a:ext cx="1915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rgbClr val="3D2F6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35"/>
          <p:cNvSpPr txBox="1"/>
          <p:nvPr>
            <p:ph idx="4" type="subTitle"/>
          </p:nvPr>
        </p:nvSpPr>
        <p:spPr>
          <a:xfrm>
            <a:off x="6327750" y="1103050"/>
            <a:ext cx="25581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091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2" name="Google Shape;102;p35"/>
          <p:cNvSpPr txBox="1"/>
          <p:nvPr>
            <p:ph idx="5" type="subTitle"/>
          </p:nvPr>
        </p:nvSpPr>
        <p:spPr>
          <a:xfrm>
            <a:off x="6327750" y="2795825"/>
            <a:ext cx="25581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5"/>
          <p:cNvSpPr txBox="1"/>
          <p:nvPr>
            <p:ph idx="6" type="subTitle"/>
          </p:nvPr>
        </p:nvSpPr>
        <p:spPr>
          <a:xfrm>
            <a:off x="6327750" y="3153375"/>
            <a:ext cx="25581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000">
                <a:solidFill>
                  <a:srgbClr val="4F42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4" name="Google Shape;104;p35"/>
          <p:cNvSpPr txBox="1"/>
          <p:nvPr>
            <p:ph idx="7" type="title"/>
          </p:nvPr>
        </p:nvSpPr>
        <p:spPr>
          <a:xfrm>
            <a:off x="6327750" y="1526575"/>
            <a:ext cx="805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0">
                <a:solidFill>
                  <a:srgbClr val="3D2F6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35"/>
          <p:cNvSpPr txBox="1"/>
          <p:nvPr>
            <p:ph idx="8" type="subTitle"/>
          </p:nvPr>
        </p:nvSpPr>
        <p:spPr>
          <a:xfrm>
            <a:off x="6327750" y="1807900"/>
            <a:ext cx="8052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>
                <a:solidFill>
                  <a:srgbClr val="8091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6" name="Google Shape;106;p35"/>
          <p:cNvSpPr txBox="1"/>
          <p:nvPr>
            <p:ph idx="9" type="body"/>
          </p:nvPr>
        </p:nvSpPr>
        <p:spPr>
          <a:xfrm>
            <a:off x="457200" y="1286600"/>
            <a:ext cx="53718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b="0"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𑁦"/>
              <a:defRPr b="0"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𑁦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b="0"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5"/>
          <p:cNvSpPr txBox="1"/>
          <p:nvPr>
            <p:ph idx="13" type="title"/>
          </p:nvPr>
        </p:nvSpPr>
        <p:spPr>
          <a:xfrm>
            <a:off x="7209150" y="1526575"/>
            <a:ext cx="805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0">
                <a:solidFill>
                  <a:srgbClr val="3D2F6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35"/>
          <p:cNvSpPr txBox="1"/>
          <p:nvPr>
            <p:ph idx="14" type="subTitle"/>
          </p:nvPr>
        </p:nvSpPr>
        <p:spPr>
          <a:xfrm>
            <a:off x="7209150" y="1807900"/>
            <a:ext cx="8052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>
                <a:solidFill>
                  <a:srgbClr val="8091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9" name="Google Shape;109;p35"/>
          <p:cNvSpPr txBox="1"/>
          <p:nvPr>
            <p:ph idx="15" type="title"/>
          </p:nvPr>
        </p:nvSpPr>
        <p:spPr>
          <a:xfrm>
            <a:off x="8090550" y="1526575"/>
            <a:ext cx="805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0">
                <a:solidFill>
                  <a:srgbClr val="3D2F6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35"/>
          <p:cNvSpPr txBox="1"/>
          <p:nvPr>
            <p:ph idx="16" type="subTitle"/>
          </p:nvPr>
        </p:nvSpPr>
        <p:spPr>
          <a:xfrm>
            <a:off x="8090550" y="1807900"/>
            <a:ext cx="8052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>
                <a:solidFill>
                  <a:srgbClr val="8091A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457200" y="1286900"/>
            <a:ext cx="39999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1B5C5"/>
              </a:buClr>
              <a:buSzPts val="1200"/>
              <a:buChar char="?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b="0"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𑁦"/>
              <a:defRPr b="0"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𑁦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b="0"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Char char="𑁦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6"/>
          <p:cNvSpPr txBox="1"/>
          <p:nvPr>
            <p:ph idx="2" type="subTitle"/>
          </p:nvPr>
        </p:nvSpPr>
        <p:spPr>
          <a:xfrm>
            <a:off x="457200" y="763525"/>
            <a:ext cx="8229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1" type="body"/>
          </p:nvPr>
        </p:nvSpPr>
        <p:spPr>
          <a:xfrm>
            <a:off x="457200" y="1286600"/>
            <a:ext cx="39999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?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b="0"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 b="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b="0"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?"/>
              <a:defRPr sz="1200"/>
            </a:lvl9pPr>
          </a:lstStyle>
          <a:p/>
        </p:txBody>
      </p:sp>
      <p:sp>
        <p:nvSpPr>
          <p:cNvPr id="119" name="Google Shape;119;p37"/>
          <p:cNvSpPr txBox="1"/>
          <p:nvPr>
            <p:ph idx="2" type="body"/>
          </p:nvPr>
        </p:nvSpPr>
        <p:spPr>
          <a:xfrm>
            <a:off x="4686900" y="1286600"/>
            <a:ext cx="39999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?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b="0"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 b="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b="0"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?"/>
              <a:defRPr sz="1200"/>
            </a:lvl9pPr>
          </a:lstStyle>
          <a:p/>
        </p:txBody>
      </p:sp>
      <p:sp>
        <p:nvSpPr>
          <p:cNvPr id="120" name="Google Shape;120;p37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7"/>
          <p:cNvSpPr txBox="1"/>
          <p:nvPr>
            <p:ph idx="3" type="subTitle"/>
          </p:nvPr>
        </p:nvSpPr>
        <p:spPr>
          <a:xfrm>
            <a:off x="457200" y="763525"/>
            <a:ext cx="8229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" name="Google Shape;124;p38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38"/>
          <p:cNvSpPr txBox="1"/>
          <p:nvPr>
            <p:ph idx="1" type="subTitle"/>
          </p:nvPr>
        </p:nvSpPr>
        <p:spPr>
          <a:xfrm>
            <a:off x="457200" y="763525"/>
            <a:ext cx="8229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 txBox="1"/>
          <p:nvPr>
            <p:ph type="title"/>
          </p:nvPr>
        </p:nvSpPr>
        <p:spPr>
          <a:xfrm>
            <a:off x="1388100" y="457200"/>
            <a:ext cx="63678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8" name="Google Shape;128;p39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40"/>
          <p:cNvSpPr txBox="1"/>
          <p:nvPr>
            <p:ph idx="1" type="subTitle"/>
          </p:nvPr>
        </p:nvSpPr>
        <p:spPr>
          <a:xfrm>
            <a:off x="457200" y="3969450"/>
            <a:ext cx="8229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41"/>
          <p:cNvSpPr txBox="1"/>
          <p:nvPr>
            <p:ph idx="1" type="subTitle"/>
          </p:nvPr>
        </p:nvSpPr>
        <p:spPr>
          <a:xfrm>
            <a:off x="457200" y="2780025"/>
            <a:ext cx="82296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 Solution 1">
  <p:cSld name="CUSTOM_2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/>
          <p:nvPr/>
        </p:nvSpPr>
        <p:spPr>
          <a:xfrm>
            <a:off x="457625" y="-17229"/>
            <a:ext cx="8961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F6F8F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CONFIDENTIAL</a:t>
            </a:r>
            <a:endParaRPr b="0" i="0" sz="800" u="none" cap="none" strike="noStrike">
              <a:solidFill>
                <a:srgbClr val="F6F8F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6F8F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8" name="Google Shape;13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0157" y="1993416"/>
            <a:ext cx="581600" cy="5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2"/>
          <p:cNvSpPr txBox="1"/>
          <p:nvPr/>
        </p:nvSpPr>
        <p:spPr>
          <a:xfrm>
            <a:off x="966464" y="2652063"/>
            <a:ext cx="849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D2F68"/>
                </a:solidFill>
                <a:latin typeface="Arial"/>
                <a:ea typeface="Arial"/>
                <a:cs typeface="Arial"/>
                <a:sym typeface="Arial"/>
              </a:rPr>
              <a:t>FIND</a:t>
            </a:r>
            <a:endParaRPr b="0" i="0" sz="1200" u="none" cap="none" strike="noStrike">
              <a:solidFill>
                <a:srgbClr val="3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8456" y="1993416"/>
            <a:ext cx="581600" cy="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0306" y="1993416"/>
            <a:ext cx="581600" cy="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8356" y="1993416"/>
            <a:ext cx="581600" cy="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0081" y="1993416"/>
            <a:ext cx="581600" cy="5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2"/>
          <p:cNvSpPr txBox="1"/>
          <p:nvPr/>
        </p:nvSpPr>
        <p:spPr>
          <a:xfrm>
            <a:off x="2464761" y="2652063"/>
            <a:ext cx="849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D2F68"/>
                </a:solidFill>
                <a:latin typeface="Arial"/>
                <a:ea typeface="Arial"/>
                <a:cs typeface="Arial"/>
                <a:sym typeface="Arial"/>
              </a:rPr>
              <a:t>VET</a:t>
            </a:r>
            <a:endParaRPr b="0" i="0" sz="1200" u="none" cap="none" strike="noStrike">
              <a:solidFill>
                <a:srgbClr val="3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/>
        </p:nvSpPr>
        <p:spPr>
          <a:xfrm>
            <a:off x="3842763" y="2652075"/>
            <a:ext cx="956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D2F68"/>
                </a:solidFill>
                <a:latin typeface="Arial"/>
                <a:ea typeface="Arial"/>
                <a:cs typeface="Arial"/>
                <a:sym typeface="Arial"/>
              </a:rPr>
              <a:t>MANAGE</a:t>
            </a:r>
            <a:endParaRPr b="0" i="0" sz="1200" u="none" cap="none" strike="noStrike">
              <a:solidFill>
                <a:srgbClr val="3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2"/>
          <p:cNvSpPr txBox="1"/>
          <p:nvPr/>
        </p:nvSpPr>
        <p:spPr>
          <a:xfrm>
            <a:off x="5092513" y="2652063"/>
            <a:ext cx="1473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D2F68"/>
                </a:solidFill>
                <a:latin typeface="Arial"/>
                <a:ea typeface="Arial"/>
                <a:cs typeface="Arial"/>
                <a:sym typeface="Arial"/>
              </a:rPr>
              <a:t>ACTIVATE</a:t>
            </a:r>
            <a:endParaRPr b="0" i="0" sz="1200" u="none" cap="none" strike="noStrike">
              <a:solidFill>
                <a:srgbClr val="3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2"/>
          <p:cNvSpPr txBox="1"/>
          <p:nvPr/>
        </p:nvSpPr>
        <p:spPr>
          <a:xfrm>
            <a:off x="6704238" y="2652063"/>
            <a:ext cx="1473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D2F68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endParaRPr b="0" i="0" sz="1200" u="none" cap="none" strike="noStrike">
              <a:solidFill>
                <a:srgbClr val="3D2F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2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2"/>
          <p:cNvSpPr txBox="1"/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subTitle"/>
          </p:nvPr>
        </p:nvSpPr>
        <p:spPr>
          <a:xfrm>
            <a:off x="457200" y="763525"/>
            <a:ext cx="8229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5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84" y="3822300"/>
            <a:ext cx="1563232" cy="5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3"/>
          <p:cNvSpPr/>
          <p:nvPr/>
        </p:nvSpPr>
        <p:spPr>
          <a:xfrm>
            <a:off x="0" y="4686300"/>
            <a:ext cx="1036500" cy="4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3"/>
          <p:cNvSpPr txBox="1"/>
          <p:nvPr>
            <p:ph type="ctrTitle"/>
          </p:nvPr>
        </p:nvSpPr>
        <p:spPr>
          <a:xfrm>
            <a:off x="1740900" y="963550"/>
            <a:ext cx="5662200" cy="14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?"/>
              <a:defRPr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/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?"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?"/>
              <a:defRPr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?"/>
              <a:defRPr/>
            </a:lvl2pPr>
            <a:lvl3pPr indent="-2921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3pPr>
            <a:lvl4pPr indent="-2921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4pPr>
            <a:lvl5pPr indent="-2921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5pPr>
            <a:lvl6pPr indent="-2921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6pPr>
            <a:lvl7pPr indent="-2921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7pPr>
            <a:lvl8pPr indent="-2921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?"/>
              <a:defRPr/>
            </a:lvl8pPr>
            <a:lvl9pPr indent="-2921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?"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Title slide - Whit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457200" y="1412150"/>
            <a:ext cx="8229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457200" y="1990550"/>
            <a:ext cx="82296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" name="Google Shape;24;p15"/>
          <p:cNvSpPr/>
          <p:nvPr/>
        </p:nvSpPr>
        <p:spPr>
          <a:xfrm>
            <a:off x="0" y="4686300"/>
            <a:ext cx="1036500" cy="4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7129" y="2903387"/>
            <a:ext cx="1929741" cy="7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Section  Cover">
  <p:cSld name="CUSTOM_7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230950" y="4686325"/>
            <a:ext cx="8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6"/>
          <p:cNvSpPr txBox="1"/>
          <p:nvPr>
            <p:ph type="ctrTitle"/>
          </p:nvPr>
        </p:nvSpPr>
        <p:spPr>
          <a:xfrm>
            <a:off x="457200" y="1412150"/>
            <a:ext cx="8229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457200" y="1990550"/>
            <a:ext cx="82296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" name="Google Shape;30;p16"/>
          <p:cNvSpPr/>
          <p:nvPr/>
        </p:nvSpPr>
        <p:spPr>
          <a:xfrm>
            <a:off x="49725" y="4632000"/>
            <a:ext cx="1953600" cy="4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 amt="52000"/>
          </a:blip>
          <a:srcRect b="0" l="0" r="0" t="0"/>
          <a:stretch/>
        </p:blipFill>
        <p:spPr>
          <a:xfrm flipH="1" rot="10800000"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8"/>
          <p:cNvPicPr preferRelativeResize="0"/>
          <p:nvPr/>
        </p:nvPicPr>
        <p:blipFill rotWithShape="1">
          <a:blip r:embed="rId2">
            <a:alphaModFix amt="52000"/>
          </a:blip>
          <a:srcRect b="0" l="0" r="0" t="0"/>
          <a:stretch/>
        </p:blipFill>
        <p:spPr>
          <a:xfrm>
            <a:off x="0" y="-1"/>
            <a:ext cx="9143999" cy="515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8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6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 amt="46000"/>
          </a:blip>
          <a:srcRect b="0" l="0" r="0" t="0"/>
          <a:stretch/>
        </p:blipFill>
        <p:spPr>
          <a:xfrm>
            <a:off x="14707" y="0"/>
            <a:ext cx="9129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- White">
  <p:cSld name="1_Table of Contents - White 7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452125"/>
            <a:ext cx="82296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𑁦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𑁦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000"/>
              <a:buFont typeface="Arial"/>
              <a:buChar char="𑁦"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" name="Google Shape;8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6985" y="4758297"/>
            <a:ext cx="748532" cy="2719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1"/>
          <p:cNvSpPr txBox="1"/>
          <p:nvPr/>
        </p:nvSpPr>
        <p:spPr>
          <a:xfrm>
            <a:off x="8498727" y="4758297"/>
            <a:ext cx="483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288">
          <p15:clr>
            <a:srgbClr val="EA4335"/>
          </p15:clr>
        </p15:guide>
        <p15:guide id="5" pos="5472">
          <p15:clr>
            <a:srgbClr val="EA4335"/>
          </p15:clr>
        </p15:guide>
        <p15:guide id="6" orient="horz" pos="295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hyperlink" Target="https://klear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33.png"/><Relationship Id="rId5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34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138" y="3931065"/>
            <a:ext cx="1581724" cy="574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923173" y="2165759"/>
            <a:ext cx="729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Influencer Marketing Plan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0" y="2822650"/>
            <a:ext cx="91440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&lt;Your Name, Influencer Strategist @ Brand&gt;</a:t>
            </a:r>
            <a:endParaRPr/>
          </a:p>
        </p:txBody>
      </p:sp>
      <p:pic>
        <p:nvPicPr>
          <p:cNvPr descr="5productBigben-02.png"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0002" y="1001049"/>
            <a:ext cx="2083994" cy="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7305" y="1142626"/>
            <a:ext cx="4607071" cy="267024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 txBox="1"/>
          <p:nvPr/>
        </p:nvSpPr>
        <p:spPr>
          <a:xfrm>
            <a:off x="552800" y="602600"/>
            <a:ext cx="3292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The New Standard in Influencer Marketing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733075" y="1556600"/>
            <a:ext cx="3112500" cy="20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Klear</a:t>
            </a:r>
            <a:r>
              <a:rPr b="0" i="0" lang="en-US" sz="13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is the leading influencer marketing platform for Fortune 500 brands and agencies.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383B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Powered by award-winning  influencer measurement technology, Klear is setting a new market standard for finding social creators, assessing influence and measuring ROI.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383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>
            <a:hlinkClick r:id="rId4"/>
          </p:cNvPr>
          <p:cNvSpPr/>
          <p:nvPr/>
        </p:nvSpPr>
        <p:spPr>
          <a:xfrm>
            <a:off x="827153" y="3669176"/>
            <a:ext cx="2302200" cy="470700"/>
          </a:xfrm>
          <a:prstGeom prst="roundRect">
            <a:avLst>
              <a:gd fmla="val 23973" name="adj"/>
            </a:avLst>
          </a:prstGeom>
          <a:solidFill>
            <a:srgbClr val="28BBBB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more at klear.com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1526225" y="4739850"/>
            <a:ext cx="664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09599"/>
                </a:solidFill>
                <a:latin typeface="Arial"/>
                <a:ea typeface="Arial"/>
                <a:cs typeface="Arial"/>
                <a:sym typeface="Arial"/>
              </a:rPr>
              <a:t>Brought to you by </a:t>
            </a:r>
            <a:r>
              <a:rPr b="1" i="0" lang="en-US" sz="10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Klear</a:t>
            </a:r>
            <a:r>
              <a:rPr b="0" i="0" lang="en-US" sz="1000" u="none" cap="none" strike="noStrike">
                <a:solidFill>
                  <a:srgbClr val="909599"/>
                </a:solidFill>
                <a:latin typeface="Arial"/>
                <a:ea typeface="Arial"/>
                <a:cs typeface="Arial"/>
                <a:sym typeface="Arial"/>
              </a:rPr>
              <a:t>, the leading influencer marketing platform for Fortune 500 brands and agencies.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456977" y="1259366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Why We Need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Influencer Marketing</a:t>
            </a:r>
            <a:endParaRPr/>
          </a:p>
        </p:txBody>
      </p:sp>
      <p:sp>
        <p:nvSpPr>
          <p:cNvPr id="176" name="Google Shape;176;p2"/>
          <p:cNvSpPr txBox="1"/>
          <p:nvPr/>
        </p:nvSpPr>
        <p:spPr>
          <a:xfrm>
            <a:off x="456976" y="2281541"/>
            <a:ext cx="2790423" cy="117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Customers trust influencers. That’s why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86% of marketers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are using influencer marketing.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We can’t stay behind.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383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2"/>
          <p:cNvGraphicFramePr/>
          <p:nvPr/>
        </p:nvGraphicFramePr>
        <p:xfrm>
          <a:off x="3944882" y="11696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{743828C9-4319-4E8C-A727-54B1CCB34DC1}</a:tableStyleId>
              </a:tblPr>
              <a:tblGrid>
                <a:gridCol w="1452775"/>
                <a:gridCol w="3289350"/>
              </a:tblGrid>
              <a:tr h="93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10.52</a:t>
                      </a:r>
                      <a:endParaRPr b="1" sz="1800" u="none" cap="none" strike="noStrike">
                        <a:solidFill>
                          <a:srgbClr val="434343"/>
                        </a:solidFill>
                        <a:latin typeface="Play"/>
                        <a:ea typeface="Play"/>
                        <a:cs typeface="Play"/>
                        <a:sym typeface="Play"/>
                      </a:endParaRPr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Influencer campaigns earned media value </a:t>
                      </a:r>
                      <a:endParaRPr/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every $1.00 of paid media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92%</a:t>
                      </a:r>
                      <a:endParaRPr b="1" sz="18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Consumers trust recommendations from </a:t>
                      </a:r>
                      <a:endParaRPr/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people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</a:t>
                      </a:r>
                      <a:endParaRPr b="1" sz="18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spend by brands on Instagram influencer advertisement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/>
          <p:nvPr/>
        </p:nvSpPr>
        <p:spPr>
          <a:xfrm>
            <a:off x="456977" y="1266830"/>
            <a:ext cx="279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Our Influencer Marketing Efforts</a:t>
            </a:r>
            <a:endParaRPr/>
          </a:p>
        </p:txBody>
      </p:sp>
      <p:sp>
        <p:nvSpPr>
          <p:cNvPr id="183" name="Google Shape;183;p3"/>
          <p:cNvSpPr txBox="1"/>
          <p:nvPr/>
        </p:nvSpPr>
        <p:spPr>
          <a:xfrm>
            <a:off x="456976" y="2144805"/>
            <a:ext cx="2790423" cy="1786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We are focusing on influencers that have authority in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&lt;sports&gt;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&lt;running&gt;,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with high amplification potential on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&lt;Twitter/Instagram&gt;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and audience demographics that fit our target audience.</a:t>
            </a:r>
            <a:endParaRPr/>
          </a:p>
        </p:txBody>
      </p:sp>
      <p:graphicFrame>
        <p:nvGraphicFramePr>
          <p:cNvPr id="184" name="Google Shape;184;p3"/>
          <p:cNvGraphicFramePr/>
          <p:nvPr/>
        </p:nvGraphicFramePr>
        <p:xfrm>
          <a:off x="3944882" y="11696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{743828C9-4319-4E8C-A727-54B1CCB34DC1}</a:tableStyleId>
              </a:tblPr>
              <a:tblGrid>
                <a:gridCol w="2900300"/>
                <a:gridCol w="1841850"/>
              </a:tblGrid>
              <a:tr h="934750"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 of Influencers we </a:t>
                      </a:r>
                      <a:endParaRPr/>
                    </a:p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in touch with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&lt;50&gt;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Earned Mentions </a:t>
                      </a:r>
                      <a:endParaRPr/>
                    </a:p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Influencers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&lt;225&gt;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Earned Impressions </a:t>
                      </a:r>
                      <a:endParaRPr/>
                    </a:p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Influencers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&lt;25,000,000&gt;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/>
          <p:nvPr/>
        </p:nvSpPr>
        <p:spPr>
          <a:xfrm>
            <a:off x="456977" y="1617756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How Influencers Mentioned Us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456976" y="2469016"/>
            <a:ext cx="2790423" cy="752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These are the top mentions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of our brand by Influencers.</a:t>
            </a: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3862698" y="1221331"/>
            <a:ext cx="2384275" cy="2760653"/>
          </a:xfrm>
          <a:prstGeom prst="roundRect">
            <a:avLst>
              <a:gd fmla="val 8423" name="adj"/>
            </a:avLst>
          </a:prstGeom>
          <a:solidFill>
            <a:schemeClr val="lt1"/>
          </a:solidFill>
          <a:ln cap="flat" cmpd="sng" w="127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3862699" y="1161510"/>
            <a:ext cx="2384275" cy="470019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BB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Brand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01-06 at 17.34.16.png" id="193" name="Google Shape;193;p4"/>
          <p:cNvPicPr preferRelativeResize="0"/>
          <p:nvPr/>
        </p:nvPicPr>
        <p:blipFill rotWithShape="1">
          <a:blip r:embed="rId3">
            <a:alphaModFix/>
          </a:blip>
          <a:srcRect b="806" l="0" r="0" t="806"/>
          <a:stretch/>
        </p:blipFill>
        <p:spPr>
          <a:xfrm>
            <a:off x="4239963" y="1784399"/>
            <a:ext cx="281575" cy="28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4"/>
          <p:cNvCxnSpPr/>
          <p:nvPr/>
        </p:nvCxnSpPr>
        <p:spPr>
          <a:xfrm>
            <a:off x="3862697" y="2181058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"/>
          <p:cNvSpPr txBox="1"/>
          <p:nvPr/>
        </p:nvSpPr>
        <p:spPr>
          <a:xfrm>
            <a:off x="4693482" y="1758197"/>
            <a:ext cx="15534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@Influencer</a:t>
            </a:r>
            <a:endParaRPr/>
          </a:p>
        </p:txBody>
      </p:sp>
      <p:cxnSp>
        <p:nvCxnSpPr>
          <p:cNvPr id="196" name="Google Shape;196;p4"/>
          <p:cNvCxnSpPr/>
          <p:nvPr/>
        </p:nvCxnSpPr>
        <p:spPr>
          <a:xfrm>
            <a:off x="3862698" y="3177692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4"/>
          <p:cNvSpPr txBox="1"/>
          <p:nvPr/>
        </p:nvSpPr>
        <p:spPr>
          <a:xfrm>
            <a:off x="4009999" y="2429108"/>
            <a:ext cx="2089670" cy="5049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Hey there </a:t>
            </a:r>
            <a:r>
              <a:rPr b="1" i="0" lang="en-US" sz="1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@myBrand</a:t>
            </a:r>
            <a:r>
              <a:rPr b="1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 like your new advert and the song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4210128" y="3379514"/>
            <a:ext cx="1689416" cy="396603"/>
          </a:xfrm>
          <a:prstGeom prst="roundRect">
            <a:avLst>
              <a:gd fmla="val 30203" name="adj"/>
            </a:avLst>
          </a:prstGeom>
          <a:solidFill>
            <a:srgbClr val="4267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2,016 Impressions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6477711" y="1221331"/>
            <a:ext cx="2384275" cy="2760653"/>
          </a:xfrm>
          <a:prstGeom prst="roundRect">
            <a:avLst>
              <a:gd fmla="val 8423" name="adj"/>
            </a:avLst>
          </a:prstGeom>
          <a:solidFill>
            <a:schemeClr val="lt1"/>
          </a:solidFill>
          <a:ln cap="flat" cmpd="sng" w="127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6477712" y="1161510"/>
            <a:ext cx="2384275" cy="470019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BB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Brand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4"/>
          <p:cNvCxnSpPr/>
          <p:nvPr/>
        </p:nvCxnSpPr>
        <p:spPr>
          <a:xfrm>
            <a:off x="6477710" y="2181058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4"/>
          <p:cNvSpPr txBox="1"/>
          <p:nvPr/>
        </p:nvSpPr>
        <p:spPr>
          <a:xfrm>
            <a:off x="7212650" y="1758197"/>
            <a:ext cx="1649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@OurChampion</a:t>
            </a:r>
            <a:endParaRPr b="1" i="0" sz="1400" u="none" cap="none" strike="noStrike">
              <a:solidFill>
                <a:srgbClr val="28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4"/>
          <p:cNvCxnSpPr/>
          <p:nvPr/>
        </p:nvCxnSpPr>
        <p:spPr>
          <a:xfrm>
            <a:off x="6477711" y="3177692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4"/>
          <p:cNvSpPr txBox="1"/>
          <p:nvPr/>
        </p:nvSpPr>
        <p:spPr>
          <a:xfrm>
            <a:off x="6625012" y="2204122"/>
            <a:ext cx="2089670" cy="8431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Really happy to tell you that </a:t>
            </a:r>
            <a:r>
              <a:rPr b="1" i="0" lang="en-US" sz="1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@myBrand </a:t>
            </a: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are stocking my By samantha Lashes in selected stores &amp; online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6825141" y="3379514"/>
            <a:ext cx="1689416" cy="396603"/>
          </a:xfrm>
          <a:prstGeom prst="roundRect">
            <a:avLst>
              <a:gd fmla="val 30203" name="adj"/>
            </a:avLst>
          </a:prstGeom>
          <a:solidFill>
            <a:srgbClr val="4267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116 Likes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mantha faiers.jpg" id="206" name="Google Shape;2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453" y="1782162"/>
            <a:ext cx="281575" cy="2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/>
          <p:nvPr/>
        </p:nvSpPr>
        <p:spPr>
          <a:xfrm>
            <a:off x="456977" y="1617756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Competitors’ Influencers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456976" y="2409193"/>
            <a:ext cx="2790423" cy="91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These influencers are engaged with our competitors and we should draw their attention.</a:t>
            </a:r>
            <a:endParaRPr/>
          </a:p>
        </p:txBody>
      </p:sp>
      <p:sp>
        <p:nvSpPr>
          <p:cNvPr id="213" name="Google Shape;213;p5"/>
          <p:cNvSpPr/>
          <p:nvPr/>
        </p:nvSpPr>
        <p:spPr>
          <a:xfrm>
            <a:off x="3862698" y="555482"/>
            <a:ext cx="2384275" cy="3982334"/>
          </a:xfrm>
          <a:prstGeom prst="roundRect">
            <a:avLst>
              <a:gd fmla="val 8423" name="adj"/>
            </a:avLst>
          </a:prstGeom>
          <a:solidFill>
            <a:schemeClr val="lt1"/>
          </a:solidFill>
          <a:ln cap="flat" cmpd="sng" w="127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3862699" y="499355"/>
            <a:ext cx="2384275" cy="470019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BB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1st Competitor</a:t>
            </a:r>
            <a:endParaRPr/>
          </a:p>
        </p:txBody>
      </p:sp>
      <p:cxnSp>
        <p:nvCxnSpPr>
          <p:cNvPr id="215" name="Google Shape;215;p5"/>
          <p:cNvCxnSpPr/>
          <p:nvPr/>
        </p:nvCxnSpPr>
        <p:spPr>
          <a:xfrm>
            <a:off x="3862697" y="1625581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5"/>
          <p:cNvSpPr txBox="1"/>
          <p:nvPr/>
        </p:nvSpPr>
        <p:spPr>
          <a:xfrm>
            <a:off x="4438874" y="1150491"/>
            <a:ext cx="1808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@NeverHeardOfYou</a:t>
            </a:r>
            <a:endParaRPr b="1" i="0" sz="1400" u="none" cap="none" strike="noStrike">
              <a:solidFill>
                <a:srgbClr val="28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5"/>
          <p:cNvCxnSpPr/>
          <p:nvPr/>
        </p:nvCxnSpPr>
        <p:spPr>
          <a:xfrm>
            <a:off x="3862698" y="3810080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5"/>
          <p:cNvSpPr txBox="1"/>
          <p:nvPr/>
        </p:nvSpPr>
        <p:spPr>
          <a:xfrm>
            <a:off x="4009999" y="3218896"/>
            <a:ext cx="2089670" cy="325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I’m In Love With This Brand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4210128" y="3988018"/>
            <a:ext cx="1689416" cy="396603"/>
          </a:xfrm>
          <a:prstGeom prst="roundRect">
            <a:avLst>
              <a:gd fmla="val 30203" name="adj"/>
            </a:avLst>
          </a:prstGeom>
          <a:solidFill>
            <a:srgbClr val="4267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3,023 Impressions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le fashion.jpeg" id="220" name="Google Shape;2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532" y="1149586"/>
            <a:ext cx="281574" cy="28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sss.png" id="221" name="Google Shape;221;p5"/>
          <p:cNvPicPr preferRelativeResize="0"/>
          <p:nvPr/>
        </p:nvPicPr>
        <p:blipFill rotWithShape="1">
          <a:blip r:embed="rId4">
            <a:alphaModFix/>
          </a:blip>
          <a:srcRect b="0" l="4010" r="4000" t="0"/>
          <a:stretch/>
        </p:blipFill>
        <p:spPr>
          <a:xfrm>
            <a:off x="4438874" y="2005927"/>
            <a:ext cx="1124000" cy="1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/>
          <p:nvPr/>
        </p:nvSpPr>
        <p:spPr>
          <a:xfrm>
            <a:off x="6443528" y="555482"/>
            <a:ext cx="2384275" cy="3982334"/>
          </a:xfrm>
          <a:prstGeom prst="roundRect">
            <a:avLst>
              <a:gd fmla="val 8423" name="adj"/>
            </a:avLst>
          </a:prstGeom>
          <a:solidFill>
            <a:schemeClr val="lt1"/>
          </a:solidFill>
          <a:ln cap="flat" cmpd="sng" w="127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6443529" y="499355"/>
            <a:ext cx="2384275" cy="470019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BB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2nd Competitor</a:t>
            </a:r>
            <a:endParaRPr/>
          </a:p>
        </p:txBody>
      </p:sp>
      <p:cxnSp>
        <p:nvCxnSpPr>
          <p:cNvPr id="224" name="Google Shape;224;p5"/>
          <p:cNvCxnSpPr/>
          <p:nvPr/>
        </p:nvCxnSpPr>
        <p:spPr>
          <a:xfrm>
            <a:off x="6443527" y="1625581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5"/>
          <p:cNvSpPr txBox="1"/>
          <p:nvPr/>
        </p:nvSpPr>
        <p:spPr>
          <a:xfrm>
            <a:off x="7019704" y="1150491"/>
            <a:ext cx="1808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@VeryRelevant</a:t>
            </a:r>
            <a:endParaRPr b="1" i="0" sz="1400" u="none" cap="none" strike="noStrike">
              <a:solidFill>
                <a:srgbClr val="28B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5"/>
          <p:cNvCxnSpPr/>
          <p:nvPr/>
        </p:nvCxnSpPr>
        <p:spPr>
          <a:xfrm>
            <a:off x="6443528" y="3810080"/>
            <a:ext cx="2384275" cy="0"/>
          </a:xfrm>
          <a:prstGeom prst="straightConnector1">
            <a:avLst/>
          </a:prstGeom>
          <a:noFill/>
          <a:ln cap="flat" cmpd="sng" w="12700">
            <a:solidFill>
              <a:srgbClr val="8A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5"/>
          <p:cNvSpPr txBox="1"/>
          <p:nvPr/>
        </p:nvSpPr>
        <p:spPr>
          <a:xfrm>
            <a:off x="6590829" y="3218896"/>
            <a:ext cx="2089670" cy="325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 divide my life to before &amp; after meeting this brand.</a:t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6790958" y="3988018"/>
            <a:ext cx="1689416" cy="396603"/>
          </a:xfrm>
          <a:prstGeom prst="roundRect">
            <a:avLst>
              <a:gd fmla="val 30203" name="adj"/>
            </a:avLst>
          </a:prstGeom>
          <a:solidFill>
            <a:srgbClr val="4267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563 Likes</a:t>
            </a:r>
            <a:endParaRPr/>
          </a:p>
        </p:txBody>
      </p:sp>
      <p:pic>
        <p:nvPicPr>
          <p:cNvPr descr="vogue.jpg" id="229" name="Google Shape;2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1483" y="1149585"/>
            <a:ext cx="281575" cy="2815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dress2.jpeg" id="230" name="Google Shape;230;p5"/>
          <p:cNvSpPr/>
          <p:nvPr/>
        </p:nvSpPr>
        <p:spPr>
          <a:xfrm>
            <a:off x="7003058" y="1966367"/>
            <a:ext cx="1124000" cy="11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/>
        </p:nvSpPr>
        <p:spPr>
          <a:xfrm>
            <a:off x="456977" y="1352836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Our Influencer Marketing Benchmarked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456977" y="2460469"/>
            <a:ext cx="2303315" cy="1282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This is the impact we gained from influencer marketing, benchmarked to our competitors.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383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duct pages-08.png" id="237" name="Google Shape;2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515" y="1189135"/>
            <a:ext cx="5036512" cy="276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/>
          <p:nvPr/>
        </p:nvSpPr>
        <p:spPr>
          <a:xfrm>
            <a:off x="456977" y="1052475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Networks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endParaRPr/>
          </a:p>
        </p:txBody>
      </p:sp>
      <p:sp>
        <p:nvSpPr>
          <p:cNvPr id="243" name="Google Shape;243;p7"/>
          <p:cNvSpPr txBox="1"/>
          <p:nvPr/>
        </p:nvSpPr>
        <p:spPr>
          <a:xfrm>
            <a:off x="456978" y="2135801"/>
            <a:ext cx="2166582" cy="1778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We have established great presence in some social networks and we need to make sure we are always where our potential target audience and influencers thrive</a:t>
            </a:r>
            <a:endParaRPr/>
          </a:p>
        </p:txBody>
      </p:sp>
      <p:graphicFrame>
        <p:nvGraphicFramePr>
          <p:cNvPr id="244" name="Google Shape;244;p7"/>
          <p:cNvGraphicFramePr/>
          <p:nvPr/>
        </p:nvGraphicFramePr>
        <p:xfrm>
          <a:off x="3944882" y="11696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{743828C9-4319-4E8C-A727-54B1CCB34DC1}</a:tableStyleId>
              </a:tblPr>
              <a:tblGrid>
                <a:gridCol w="2259375"/>
                <a:gridCol w="2482775"/>
              </a:tblGrid>
              <a:tr h="9347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Most Trending Networks </a:t>
                      </a:r>
                      <a:endParaRPr/>
                    </a:p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Our Industry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28BBB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We’re </a:t>
                      </a:r>
                      <a:endParaRPr/>
                    </a:p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On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28BBB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7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Our Competitors </a:t>
                      </a:r>
                      <a:endParaRPr/>
                    </a:p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Active On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28BBB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347" y="1422358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3547" y="1422358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785" y="1427666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8066" y="1422358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4785" y="2333520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8066" y="2333520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347" y="3272937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3547" y="3272937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785" y="3278245"/>
            <a:ext cx="442898" cy="44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8066" y="3272937"/>
            <a:ext cx="442898" cy="44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 txBox="1"/>
          <p:nvPr/>
        </p:nvSpPr>
        <p:spPr>
          <a:xfrm>
            <a:off x="456975" y="1615150"/>
            <a:ext cx="29799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Influencer Marketing Activities</a:t>
            </a:r>
            <a:endParaRPr/>
          </a:p>
        </p:txBody>
      </p:sp>
      <p:sp>
        <p:nvSpPr>
          <p:cNvPr id="260" name="Google Shape;260;p8"/>
          <p:cNvSpPr txBox="1"/>
          <p:nvPr/>
        </p:nvSpPr>
        <p:spPr>
          <a:xfrm>
            <a:off x="456977" y="2451204"/>
            <a:ext cx="2619510" cy="7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-US" sz="1500">
                <a:solidFill>
                  <a:srgbClr val="383B3E"/>
                </a:solidFill>
              </a:rPr>
              <a:t>t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he Activities You Will Be Focusing On</a:t>
            </a:r>
            <a:endParaRPr/>
          </a:p>
        </p:txBody>
      </p:sp>
      <p:graphicFrame>
        <p:nvGraphicFramePr>
          <p:cNvPr id="261" name="Google Shape;261;p8"/>
          <p:cNvGraphicFramePr/>
          <p:nvPr/>
        </p:nvGraphicFramePr>
        <p:xfrm>
          <a:off x="4136165" y="7173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{F77E4337-4D61-4D29-A5D9-FFF2690BFA6C}</a:tableStyleId>
              </a:tblPr>
              <a:tblGrid>
                <a:gridCol w="4418175"/>
              </a:tblGrid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 150 New Relevant Influencers</a:t>
                      </a:r>
                      <a:endParaRPr/>
                    </a:p>
                  </a:txBody>
                  <a:tcPr marT="45725" marB="45725" marR="91450" marL="91450" anchor="ctr"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Topic1 Influencers in which were lacking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Perk Campaign (T-Shirt, Beta Product Access, News)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Event / Conference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Quarterly Checkup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Competition / Hashtag Campaign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850">
                <a:tc>
                  <a:txBody>
                    <a:bodyPr/>
                    <a:lstStyle/>
                    <a:p>
                      <a:pPr indent="0" lvl="0" marL="5365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More Activities</a:t>
                      </a:r>
                      <a:endParaRPr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62" name="Google Shape;262;p8"/>
          <p:cNvSpPr/>
          <p:nvPr/>
        </p:nvSpPr>
        <p:spPr>
          <a:xfrm>
            <a:off x="4349809" y="871671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4349809" y="1392964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349809" y="1931349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4349809" y="2461189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4349809" y="2982482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4349809" y="3503775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349809" y="4033614"/>
            <a:ext cx="222191" cy="222191"/>
          </a:xfrm>
          <a:prstGeom prst="ellipse">
            <a:avLst/>
          </a:prstGeom>
          <a:solidFill>
            <a:srgbClr val="C9E6E0"/>
          </a:solidFill>
          <a:ln cap="flat" cmpd="sng" w="25400">
            <a:solidFill>
              <a:srgbClr val="28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/>
        </p:nvSpPr>
        <p:spPr>
          <a:xfrm>
            <a:off x="456978" y="1107826"/>
            <a:ext cx="2790423" cy="9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8BBBB"/>
                </a:solidFill>
                <a:latin typeface="Arial"/>
                <a:ea typeface="Arial"/>
                <a:cs typeface="Arial"/>
                <a:sym typeface="Arial"/>
              </a:rPr>
              <a:t>Our Influencer Marketing Efforts</a:t>
            </a:r>
            <a:endParaRPr/>
          </a:p>
        </p:txBody>
      </p:sp>
      <p:sp>
        <p:nvSpPr>
          <p:cNvPr id="274" name="Google Shape;274;p9"/>
          <p:cNvSpPr txBox="1"/>
          <p:nvPr/>
        </p:nvSpPr>
        <p:spPr>
          <a:xfrm>
            <a:off x="456977" y="2061820"/>
            <a:ext cx="2790423" cy="1786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We are focusing on influencers that have authority in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&lt;sports&gt;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&lt;running&gt;,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with high amplification potential on </a:t>
            </a:r>
            <a:r>
              <a:rPr b="1" i="0" lang="en-US" sz="1500" u="none" cap="none" strike="noStrike">
                <a:solidFill>
                  <a:srgbClr val="4267B2"/>
                </a:solidFill>
                <a:latin typeface="Arial"/>
                <a:ea typeface="Arial"/>
                <a:cs typeface="Arial"/>
                <a:sym typeface="Arial"/>
              </a:rPr>
              <a:t>&lt;Twitter/Instagram&gt; </a:t>
            </a:r>
            <a:r>
              <a:rPr b="0" i="0" lang="en-US" sz="1500" u="none" cap="none" strike="noStrike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and audience demographics that fit our target audience.</a:t>
            </a:r>
            <a:endParaRPr/>
          </a:p>
        </p:txBody>
      </p:sp>
      <p:graphicFrame>
        <p:nvGraphicFramePr>
          <p:cNvPr id="275" name="Google Shape;275;p9"/>
          <p:cNvGraphicFramePr/>
          <p:nvPr/>
        </p:nvGraphicFramePr>
        <p:xfrm>
          <a:off x="3979066" y="9112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{743828C9-4319-4E8C-A727-54B1CCB34DC1}</a:tableStyleId>
              </a:tblPr>
              <a:tblGrid>
                <a:gridCol w="1908975"/>
                <a:gridCol w="1401500"/>
                <a:gridCol w="1431650"/>
              </a:tblGrid>
              <a:tr h="507325"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83B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BB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Last Year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BBB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This Year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8BBBB"/>
                    </a:solidFill>
                  </a:tcPr>
                </a:tc>
              </a:tr>
              <a:tr h="6433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 of Influencers we are in touch with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&lt;50&gt;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&lt;150&gt;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C9E6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3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Earned Mentions by Influencers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&lt;225&gt;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&lt;750&gt;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3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Influencers Activation Rate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&lt;37%&gt;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&lt;60%&gt;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350"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Earned Impressions </a:t>
                      </a:r>
                      <a:endParaRPr/>
                    </a:p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83B3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Influencers</a:t>
                      </a:r>
                      <a:endParaRPr/>
                    </a:p>
                  </a:txBody>
                  <a:tcPr marT="81425" marB="81425" marR="81425" marL="81425" anchor="ctr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&lt;25,000,000&gt;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7938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8BB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&lt;650,000,000&gt;</a:t>
                      </a:r>
                      <a:endParaRPr/>
                    </a:p>
                  </a:txBody>
                  <a:tcPr marT="81425" marB="81425" marR="81425" marL="814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lear Theme">
  <a:themeElements>
    <a:clrScheme name="Custom 9">
      <a:dk1>
        <a:srgbClr val="4B4F53"/>
      </a:dk1>
      <a:lt1>
        <a:srgbClr val="FFFFFF"/>
      </a:lt1>
      <a:dk2>
        <a:srgbClr val="FEDDCA"/>
      </a:dk2>
      <a:lt2>
        <a:srgbClr val="333333"/>
      </a:lt2>
      <a:accent1>
        <a:srgbClr val="4B4F53"/>
      </a:accent1>
      <a:accent2>
        <a:srgbClr val="11C6C7"/>
      </a:accent2>
      <a:accent3>
        <a:srgbClr val="F16329"/>
      </a:accent3>
      <a:accent4>
        <a:srgbClr val="B727A0"/>
      </a:accent4>
      <a:accent5>
        <a:srgbClr val="DBF4FF"/>
      </a:accent5>
      <a:accent6>
        <a:srgbClr val="EFD4EB"/>
      </a:accent6>
      <a:hlink>
        <a:srgbClr val="2299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