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 id="272" r:id="rId20"/>
    <p:sldId id="275" r:id="rId21"/>
    <p:sldId id="276" r:id="rId22"/>
    <p:sldId id="277" r:id="rId23"/>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0"/>
  </p:normalViewPr>
  <p:slideViewPr>
    <p:cSldViewPr snapToGrid="0" snapToObjects="1">
      <p:cViewPr varScale="1">
        <p:scale>
          <a:sx n="71" d="100"/>
          <a:sy n="71"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84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IAM program is only as strong as a password security protocol; Password security is the first-line of defense for an organization, and also the the path of least resistance for cybercriminals. And it makes sense: Why should they try to force their way into your IT environment when they can simply log in? And many security solutions are only designed to detect intrusions; once attackers are inside, it takes an average of 280 days to identify and contain a data breach.</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Passwords can be exposed in a number of ways; hackers or malicious insiders could identity or share them. But just as likely, they could be exposed by accident, through weak storage and sharing processes or careless but well intended users.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Passwords managers add new layers of protection to your IAM by identifying and eliminating vulnerable passwords across your organization. Instead of employees saving their passwords in unsecured documents or stickies (or reusing them), they remember a single password for the manager; the password manager gives them tools to securely share passwords and protected resources, and importantly, it helps separate out personal and business credentials.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password manager helps shore up password related cyberattacks by helping employees learn better password hygiene, but it also gives IT admins tools to monitor their organization as well as the dark web.</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password manager fits seamlessly into your “business as usual.” But it should also come with features that help you manage and maintain your organization’s password — and security — health.</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Dashlane, this is what we do, all day every day. Helping bring secure access to organizations across the globe, removing the burden of security and access, and making employees a bigger part of their organization’s cybersecurity story.</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say that you’re ready to adopt a password manager. But what are the best ways to implement one? And how can you make sure you’re successful in doing so?</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we wrap up, a few important takeaways around IAM and password management. As we discussed, risks are on the rise, and the cost of not implementing IAM can be massive. With dark web activity and breaches on the rise, weak passwords are one key culprit, whether they are shared purposefully or inadvertently. A password manager can be your organization’s first line of defense, provided it gives you access to a few must-haves.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important that a password manager be adopted company-wide, across all teams and departments. If only a small fraction of your team implement a solution like Dashlane, it still leaves your work vulnerable.
Second, understand how your organization can and will deploy a new password manager. This will be crucial in setting new password policies and protocols. 
From there, get talking: start conversations about security across the organization to get buy in and shape your policies.
These policies can then be communicated to employees through trainings, conversations and more.</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introduces themselves, provides welcoming / opening thoughts
Thanks for joining today, we’re looking forward to sharing some insights with you around IAM or Identity and Access Management, and talk about strategies for securing your data and your organization.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one final though, it’s natural for organizations to rush into response mode after a breach. But we’ve seen that it’s much more helpful to think proactively and to incorporate password managed into your risk-management strategy early on.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opens webinar to questions and comments]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high-level look at what IAM is and why it matters.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Judging your cybersecurity without the right tech is like measuring an iceberg from the waterline up. It’s not going to give you the full picture of risk. IAM helps you see below the waterline to find where you’re most vulnerable.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IAM? Gartner Research defines IAM as “the discipline that enables the right individuals to access the right resources at the right times for the right reasons.”
In a nutshell, IAM helps you flexibly but securely assign access to your resources.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of cybersecurity is changing constantly, and success can feel like a moving target thanks to big changes in how we work, where we work, and how we regulate cybersecurity. Organizations must also consider regulatory legislation such as the EU’s General Data Protection Regulation (GDPR) and the California Consumer Privacy Act (CCPA). Organizations are trying to rise to the occasion, but a vast majority feel they are pursuing digital innovation faster than they can improve their security.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finds that the frequency of incidents involving theft of credentials per organization has tripled. And the costs are high for organizations: an estimated 50% of SMBs go out of business within six months of an attack.</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an IAM program can help secure your resources and your company’s wellbeing for five big reasons. First, IAM lowers the risk of data breaches by securing resources; it improves user experience and productivity by putting the right resources within reach; it enhances regulatory compliance; helps manage and reduce IT costs (and hours); and it provides centralized management during a time when employees use their own devices, work from home, and more.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crucial part of IAM is securing your digital assets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71.png"/><Relationship Id="rId5" Type="http://schemas.openxmlformats.org/officeDocument/2006/relationships/image" Target="../media/image16.png"/><Relationship Id="rId10" Type="http://schemas.openxmlformats.org/officeDocument/2006/relationships/image" Target="../media/image70.svg"/><Relationship Id="rId4" Type="http://schemas.openxmlformats.org/officeDocument/2006/relationships/image" Target="../media/image67.sv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16.png"/><Relationship Id="rId12" Type="http://schemas.openxmlformats.org/officeDocument/2006/relationships/image" Target="../media/image76.svg"/><Relationship Id="rId2" Type="http://schemas.openxmlformats.org/officeDocument/2006/relationships/notesSlide" Target="../notesSlides/notesSlide11.xml"/><Relationship Id="rId16" Type="http://schemas.openxmlformats.org/officeDocument/2006/relationships/image" Target="../media/image80.svg"/><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75.png"/><Relationship Id="rId5" Type="http://schemas.openxmlformats.org/officeDocument/2006/relationships/image" Target="../media/image26.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73.svg"/><Relationship Id="rId9" Type="http://schemas.openxmlformats.org/officeDocument/2006/relationships/image" Target="../media/image18.png"/><Relationship Id="rId14" Type="http://schemas.openxmlformats.org/officeDocument/2006/relationships/image" Target="../media/image78.svg"/></Relationships>
</file>

<file path=ppt/slides/_rels/slide12.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2.svg"/><Relationship Id="rId26" Type="http://schemas.openxmlformats.org/officeDocument/2006/relationships/image" Target="../media/image100.svg"/><Relationship Id="rId39" Type="http://schemas.openxmlformats.org/officeDocument/2006/relationships/image" Target="../media/image113.png"/><Relationship Id="rId21" Type="http://schemas.openxmlformats.org/officeDocument/2006/relationships/image" Target="../media/image95.png"/><Relationship Id="rId34" Type="http://schemas.openxmlformats.org/officeDocument/2006/relationships/image" Target="../media/image108.svg"/><Relationship Id="rId7" Type="http://schemas.openxmlformats.org/officeDocument/2006/relationships/image" Target="../media/image18.png"/><Relationship Id="rId12" Type="http://schemas.openxmlformats.org/officeDocument/2006/relationships/image" Target="../media/image86.svg"/><Relationship Id="rId17" Type="http://schemas.openxmlformats.org/officeDocument/2006/relationships/image" Target="../media/image91.png"/><Relationship Id="rId25" Type="http://schemas.openxmlformats.org/officeDocument/2006/relationships/image" Target="../media/image99.png"/><Relationship Id="rId33" Type="http://schemas.openxmlformats.org/officeDocument/2006/relationships/image" Target="../media/image107.png"/><Relationship Id="rId38" Type="http://schemas.openxmlformats.org/officeDocument/2006/relationships/image" Target="../media/image112.svg"/><Relationship Id="rId2" Type="http://schemas.openxmlformats.org/officeDocument/2006/relationships/notesSlide" Target="../notesSlides/notesSlide12.xml"/><Relationship Id="rId16" Type="http://schemas.openxmlformats.org/officeDocument/2006/relationships/image" Target="../media/image90.svg"/><Relationship Id="rId20" Type="http://schemas.openxmlformats.org/officeDocument/2006/relationships/image" Target="../media/image94.svg"/><Relationship Id="rId29"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85.png"/><Relationship Id="rId24" Type="http://schemas.openxmlformats.org/officeDocument/2006/relationships/image" Target="../media/image98.svg"/><Relationship Id="rId32" Type="http://schemas.openxmlformats.org/officeDocument/2006/relationships/image" Target="../media/image106.svg"/><Relationship Id="rId37" Type="http://schemas.openxmlformats.org/officeDocument/2006/relationships/image" Target="../media/image111.png"/><Relationship Id="rId40" Type="http://schemas.openxmlformats.org/officeDocument/2006/relationships/image" Target="../media/image114.svg"/><Relationship Id="rId5" Type="http://schemas.openxmlformats.org/officeDocument/2006/relationships/image" Target="../media/image16.png"/><Relationship Id="rId15" Type="http://schemas.openxmlformats.org/officeDocument/2006/relationships/image" Target="../media/image89.png"/><Relationship Id="rId23" Type="http://schemas.openxmlformats.org/officeDocument/2006/relationships/image" Target="../media/image97.png"/><Relationship Id="rId28" Type="http://schemas.openxmlformats.org/officeDocument/2006/relationships/image" Target="../media/image102.svg"/><Relationship Id="rId36" Type="http://schemas.openxmlformats.org/officeDocument/2006/relationships/image" Target="../media/image110.svg"/><Relationship Id="rId10" Type="http://schemas.openxmlformats.org/officeDocument/2006/relationships/image" Target="../media/image84.svg"/><Relationship Id="rId19" Type="http://schemas.openxmlformats.org/officeDocument/2006/relationships/image" Target="../media/image93.png"/><Relationship Id="rId31" Type="http://schemas.openxmlformats.org/officeDocument/2006/relationships/image" Target="../media/image105.png"/><Relationship Id="rId4" Type="http://schemas.openxmlformats.org/officeDocument/2006/relationships/image" Target="../media/image81.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6.svg"/><Relationship Id="rId27" Type="http://schemas.openxmlformats.org/officeDocument/2006/relationships/image" Target="../media/image101.png"/><Relationship Id="rId30" Type="http://schemas.openxmlformats.org/officeDocument/2006/relationships/image" Target="../media/image104.svg"/><Relationship Id="rId35" Type="http://schemas.openxmlformats.org/officeDocument/2006/relationships/image" Target="../media/image109.png"/><Relationship Id="rId8" Type="http://schemas.openxmlformats.org/officeDocument/2006/relationships/image" Target="../media/image82.svg"/><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115.png"/><Relationship Id="rId7" Type="http://schemas.openxmlformats.org/officeDocument/2006/relationships/image" Target="../media/image77.png"/><Relationship Id="rId12" Type="http://schemas.openxmlformats.org/officeDocument/2006/relationships/image" Target="../media/image119.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8.svg"/><Relationship Id="rId11" Type="http://schemas.openxmlformats.org/officeDocument/2006/relationships/image" Target="../media/image18.png"/><Relationship Id="rId5" Type="http://schemas.openxmlformats.org/officeDocument/2006/relationships/image" Target="../media/image117.png"/><Relationship Id="rId10" Type="http://schemas.openxmlformats.org/officeDocument/2006/relationships/image" Target="../media/image17.svg"/><Relationship Id="rId4" Type="http://schemas.openxmlformats.org/officeDocument/2006/relationships/image" Target="../media/image116.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125.png"/><Relationship Id="rId3" Type="http://schemas.openxmlformats.org/officeDocument/2006/relationships/image" Target="../media/image45.png"/><Relationship Id="rId7" Type="http://schemas.openxmlformats.org/officeDocument/2006/relationships/image" Target="../media/image121.png"/><Relationship Id="rId12" Type="http://schemas.openxmlformats.org/officeDocument/2006/relationships/image" Target="../media/image124.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image" Target="../media/image123.png"/><Relationship Id="rId5" Type="http://schemas.openxmlformats.org/officeDocument/2006/relationships/image" Target="../media/image77.png"/><Relationship Id="rId10" Type="http://schemas.openxmlformats.org/officeDocument/2006/relationships/image" Target="../media/image74.svg"/><Relationship Id="rId4" Type="http://schemas.openxmlformats.org/officeDocument/2006/relationships/image" Target="../media/image120.svg"/><Relationship Id="rId9" Type="http://schemas.openxmlformats.org/officeDocument/2006/relationships/image" Target="../media/image18.png"/><Relationship Id="rId14" Type="http://schemas.openxmlformats.org/officeDocument/2006/relationships/image" Target="../media/image126.svg"/></Relationships>
</file>

<file path=ppt/slides/_rels/slide15.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130.svg"/><Relationship Id="rId2" Type="http://schemas.openxmlformats.org/officeDocument/2006/relationships/notesSlide" Target="../notesSlides/notesSlide15.xml"/><Relationship Id="rId16" Type="http://schemas.openxmlformats.org/officeDocument/2006/relationships/image" Target="../media/image134.svg"/><Relationship Id="rId1" Type="http://schemas.openxmlformats.org/officeDocument/2006/relationships/slideLayout" Target="../slideLayouts/slideLayout1.xml"/><Relationship Id="rId6" Type="http://schemas.openxmlformats.org/officeDocument/2006/relationships/image" Target="../media/image122.svg"/><Relationship Id="rId11" Type="http://schemas.openxmlformats.org/officeDocument/2006/relationships/image" Target="../media/image129.png"/><Relationship Id="rId5" Type="http://schemas.openxmlformats.org/officeDocument/2006/relationships/image" Target="../media/image121.png"/><Relationship Id="rId15" Type="http://schemas.openxmlformats.org/officeDocument/2006/relationships/image" Target="../media/image133.png"/><Relationship Id="rId10" Type="http://schemas.openxmlformats.org/officeDocument/2006/relationships/image" Target="../media/image128.svg"/><Relationship Id="rId4" Type="http://schemas.openxmlformats.org/officeDocument/2006/relationships/image" Target="../media/image81.svg"/><Relationship Id="rId9" Type="http://schemas.openxmlformats.org/officeDocument/2006/relationships/image" Target="../media/image127.png"/><Relationship Id="rId14" Type="http://schemas.openxmlformats.org/officeDocument/2006/relationships/image" Target="../media/image132.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8.svg"/><Relationship Id="rId5" Type="http://schemas.openxmlformats.org/officeDocument/2006/relationships/image" Target="../media/image137.png"/><Relationship Id="rId10" Type="http://schemas.openxmlformats.org/officeDocument/2006/relationships/image" Target="../media/image74.svg"/><Relationship Id="rId4" Type="http://schemas.openxmlformats.org/officeDocument/2006/relationships/image" Target="../media/image50.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0.svg"/><Relationship Id="rId5" Type="http://schemas.openxmlformats.org/officeDocument/2006/relationships/image" Target="../media/image139.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43.svg"/><Relationship Id="rId4" Type="http://schemas.openxmlformats.org/officeDocument/2006/relationships/image" Target="../media/image50.svg"/><Relationship Id="rId9" Type="http://schemas.openxmlformats.org/officeDocument/2006/relationships/image" Target="../media/image1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5.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5.svg"/><Relationship Id="rId5" Type="http://schemas.openxmlformats.org/officeDocument/2006/relationships/image" Target="../media/image144.png"/><Relationship Id="rId10" Type="http://schemas.openxmlformats.org/officeDocument/2006/relationships/image" Target="../media/image146.svg"/><Relationship Id="rId4" Type="http://schemas.openxmlformats.org/officeDocument/2006/relationships/image" Target="../media/image120.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50.svg"/><Relationship Id="rId13" Type="http://schemas.openxmlformats.org/officeDocument/2006/relationships/image" Target="../media/image155.svg"/><Relationship Id="rId3" Type="http://schemas.openxmlformats.org/officeDocument/2006/relationships/image" Target="../media/image45.png"/><Relationship Id="rId7" Type="http://schemas.openxmlformats.org/officeDocument/2006/relationships/image" Target="../media/image149.png"/><Relationship Id="rId12" Type="http://schemas.openxmlformats.org/officeDocument/2006/relationships/image" Target="../media/image154.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8.svg"/><Relationship Id="rId11" Type="http://schemas.openxmlformats.org/officeDocument/2006/relationships/image" Target="../media/image153.png"/><Relationship Id="rId5" Type="http://schemas.openxmlformats.org/officeDocument/2006/relationships/image" Target="../media/image147.png"/><Relationship Id="rId10" Type="http://schemas.openxmlformats.org/officeDocument/2006/relationships/image" Target="../media/image152.svg"/><Relationship Id="rId4" Type="http://schemas.openxmlformats.org/officeDocument/2006/relationships/image" Target="../media/image46.svg"/><Relationship Id="rId9" Type="http://schemas.openxmlformats.org/officeDocument/2006/relationships/image" Target="../media/image151.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8.svg"/><Relationship Id="rId5" Type="http://schemas.openxmlformats.org/officeDocument/2006/relationships/image" Target="../media/image157.png"/><Relationship Id="rId4" Type="http://schemas.openxmlformats.org/officeDocument/2006/relationships/image" Target="../media/image15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18.png"/><Relationship Id="rId5" Type="http://schemas.openxmlformats.org/officeDocument/2006/relationships/image" Target="../media/image24.png"/><Relationship Id="rId10" Type="http://schemas.openxmlformats.org/officeDocument/2006/relationships/image" Target="../media/image17.svg"/><Relationship Id="rId4" Type="http://schemas.openxmlformats.org/officeDocument/2006/relationships/image" Target="../media/image23.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6.png"/><Relationship Id="rId18" Type="http://schemas.openxmlformats.org/officeDocument/2006/relationships/image" Target="../media/image42.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41.svg"/><Relationship Id="rId20" Type="http://schemas.openxmlformats.org/officeDocument/2006/relationships/image" Target="../media/image44.svg"/><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7.svg"/><Relationship Id="rId19" Type="http://schemas.openxmlformats.org/officeDocument/2006/relationships/image" Target="../media/image43.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5.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49.svg"/><Relationship Id="rId4" Type="http://schemas.openxmlformats.org/officeDocument/2006/relationships/image" Target="../media/image46.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3.svg"/><Relationship Id="rId3" Type="http://schemas.openxmlformats.org/officeDocument/2006/relationships/image" Target="../media/image14.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18.png"/><Relationship Id="rId2" Type="http://schemas.openxmlformats.org/officeDocument/2006/relationships/notesSlide" Target="../notesSlides/notesSlide8.xml"/><Relationship Id="rId16" Type="http://schemas.openxmlformats.org/officeDocument/2006/relationships/image" Target="../media/image62.svg"/><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5.svg"/><Relationship Id="rId5" Type="http://schemas.openxmlformats.org/officeDocument/2006/relationships/image" Target="../media/image12.png"/><Relationship Id="rId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1905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33525" y="1133475"/>
            <a:ext cx="2495550" cy="666750"/>
          </a:xfrm>
          <a:prstGeom prst="rect">
            <a:avLst/>
          </a:prstGeom>
        </p:spPr>
      </p:pic>
      <p:sp>
        <p:nvSpPr>
          <p:cNvPr id="4" name="Object3"/>
          <p:cNvSpPr/>
          <p:nvPr/>
        </p:nvSpPr>
        <p:spPr>
          <a:xfrm>
            <a:off x="1533525" y="2409825"/>
            <a:ext cx="15027275" cy="2667000"/>
          </a:xfrm>
          <a:prstGeom prst="rect">
            <a:avLst/>
          </a:prstGeom>
          <a:noFill/>
          <a:ln/>
        </p:spPr>
        <p:txBody>
          <a:bodyPr wrap="square" lIns="0" tIns="0" rIns="0" bIns="0" rtlCol="0" anchor="t"/>
          <a:lstStyle/>
          <a:p>
            <a:pPr algn="l">
              <a:lnSpc>
                <a:spcPts val="10725"/>
              </a:lnSpc>
            </a:pPr>
            <a:r>
              <a:rPr lang="en-US" sz="9150" b="1" dirty="0">
                <a:solidFill>
                  <a:srgbClr val="0D4442"/>
                </a:solidFill>
                <a:latin typeface="GT Walsheim Pro Bold" pitchFamily="34" charset="0"/>
              </a:rPr>
              <a:t>WHY IMPROVING PASSWORD MANAGEMENT MATTERS</a:t>
            </a:r>
            <a:endParaRPr lang="en-US" sz="9150" dirty="0">
              <a:solidFill>
                <a:srgbClr val="0D4442"/>
              </a:solidFill>
            </a:endParaRPr>
          </a:p>
        </p:txBody>
      </p:sp>
      <p:sp>
        <p:nvSpPr>
          <p:cNvPr id="5" name="Object4"/>
          <p:cNvSpPr/>
          <p:nvPr/>
        </p:nvSpPr>
        <p:spPr>
          <a:xfrm>
            <a:off x="1543050" y="8267700"/>
            <a:ext cx="2476500" cy="504825"/>
          </a:xfrm>
          <a:prstGeom prst="rect">
            <a:avLst/>
          </a:prstGeom>
          <a:noFill/>
          <a:ln/>
        </p:spPr>
        <p:txBody>
          <a:bodyPr wrap="square" lIns="0" tIns="0" rIns="0" bIns="0" rtlCol="0" anchor="t"/>
          <a:lstStyle/>
          <a:p>
            <a:pPr algn="l">
              <a:lnSpc>
                <a:spcPts val="3960"/>
              </a:lnSpc>
            </a:pPr>
            <a:r>
              <a:rPr lang="en-US" sz="3600" b="1" i="0" dirty="0">
                <a:solidFill>
                  <a:srgbClr val="FFF4EF"/>
                </a:solidFill>
                <a:latin typeface="GT Walsheim Pro Bold" pitchFamily="34" charset="0"/>
                <a:ea typeface="GT Walsheim Pro Bold" pitchFamily="34" charset="-122"/>
                <a:cs typeface="GT Walsheim Pro Bold" pitchFamily="34" charset="-120"/>
              </a:rPr>
              <a:t>DATE</a:t>
            </a:r>
            <a:endParaRPr lang="en-US" sz="3600" dirty="0"/>
          </a:p>
        </p:txBody>
      </p:sp>
      <p:sp>
        <p:nvSpPr>
          <p:cNvPr id="6" name="Object5"/>
          <p:cNvSpPr/>
          <p:nvPr/>
        </p:nvSpPr>
        <p:spPr>
          <a:xfrm>
            <a:off x="1533525" y="6877050"/>
            <a:ext cx="10010775" cy="1000125"/>
          </a:xfrm>
          <a:prstGeom prst="rect">
            <a:avLst/>
          </a:prstGeom>
          <a:noFill/>
          <a:ln/>
        </p:spPr>
        <p:txBody>
          <a:bodyPr wrap="square" lIns="0" tIns="0" rIns="0" bIns="0" rtlCol="0" anchor="t"/>
          <a:lstStyle/>
          <a:p>
            <a:pPr algn="l">
              <a:lnSpc>
                <a:spcPts val="3225"/>
              </a:lnSpc>
            </a:pPr>
            <a:r>
              <a:rPr lang="en-US" sz="2775" b="1" i="0" dirty="0">
                <a:solidFill>
                  <a:srgbClr val="0E353D"/>
                </a:solidFill>
                <a:latin typeface="GT Walsheim Pro Bold" pitchFamily="34" charset="0"/>
                <a:ea typeface="GT Walsheim Pro Bold" pitchFamily="34" charset="-122"/>
                <a:cs typeface="GT Walsheim Pro Bold" pitchFamily="34" charset="-120"/>
              </a:rPr>
              <a:t>IDENTITY AND ACCESS MANAGEMENT </a:t>
            </a:r>
            <a:r>
              <a:rPr lang="en-US" sz="2775" b="1" dirty="0">
                <a:solidFill>
                  <a:srgbClr val="0E353D"/>
                </a:solidFill>
                <a:latin typeface="GT Walsheim Pro Bold" pitchFamily="34" charset="0"/>
                <a:ea typeface="GT Walsheim Pro Bold" pitchFamily="34" charset="-122"/>
                <a:cs typeface="GT Walsheim Pro Bold" pitchFamily="34" charset="-120"/>
              </a:rPr>
              <a:t>101 AND GETTING STARTED WITH DASHLANE</a:t>
            </a:r>
            <a:endParaRPr lang="en-US" sz="277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94678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467850" y="0"/>
            <a:ext cx="8820150" cy="10287000"/>
          </a:xfrm>
          <a:prstGeom prst="rect">
            <a:avLst/>
          </a:prstGeom>
        </p:spPr>
      </p:pic>
      <p:pic>
        <p:nvPicPr>
          <p:cNvPr id="7" name="Object 6" descr="preencoded.png"/>
          <p:cNvPicPr>
            <a:picLocks noChangeAspect="1"/>
          </p:cNvPicPr>
          <p:nvPr/>
        </p:nvPicPr>
        <p:blipFill>
          <a:blip r:embed="rId11"/>
          <a:srcRect/>
          <a:stretch/>
        </p:blipFill>
        <p:spPr>
          <a:xfrm>
            <a:off x="9467850" y="2905125"/>
            <a:ext cx="8820150" cy="7381875"/>
          </a:xfrm>
          <a:prstGeom prst="rect">
            <a:avLst/>
          </a:prstGeom>
        </p:spPr>
      </p:pic>
      <p:sp>
        <p:nvSpPr>
          <p:cNvPr id="8" name="Object7"/>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9" name="Object8"/>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
        <p:nvSpPr>
          <p:cNvPr id="10" name="Object9"/>
          <p:cNvSpPr/>
          <p:nvPr/>
        </p:nvSpPr>
        <p:spPr>
          <a:xfrm>
            <a:off x="1219200" y="2352675"/>
            <a:ext cx="8115300" cy="5219700"/>
          </a:xfrm>
          <a:prstGeom prst="rect">
            <a:avLst/>
          </a:prstGeom>
          <a:noFill/>
          <a:ln/>
        </p:spPr>
        <p:txBody>
          <a:bodyPr wrap="square" lIns="0" tIns="0" rIns="0" bIns="0" rtlCol="0" anchor="t"/>
          <a:lstStyle/>
          <a:p>
            <a:pPr algn="l">
              <a:lnSpc>
                <a:spcPts val="5445"/>
              </a:lnSpc>
            </a:pPr>
            <a:r>
              <a:rPr lang="en-US" sz="4950" b="1" i="0" dirty="0">
                <a:solidFill>
                  <a:srgbClr val="FCEFF1"/>
                </a:solidFill>
                <a:latin typeface="GT Walsheim Pro Bold" pitchFamily="34" charset="0"/>
                <a:ea typeface="GT Walsheim Pro Bold" pitchFamily="34" charset="-122"/>
                <a:cs typeface="GT Walsheim Pro Bold" pitchFamily="34" charset="-120"/>
              </a:rPr>
              <a:t>YOUR IAM IS ONLY </a:t>
            </a:r>
            <a:br/>
            <a:r>
              <a:rPr lang="en-US" sz="4950" b="1" i="0" dirty="0">
                <a:solidFill>
                  <a:srgbClr val="FCEFF1"/>
                </a:solidFill>
                <a:latin typeface="GT Walsheim Pro Bold" pitchFamily="34" charset="0"/>
                <a:ea typeface="GT Walsheim Pro Bold" pitchFamily="34" charset="-122"/>
                <a:cs typeface="GT Walsheim Pro Bold" pitchFamily="34" charset="-120"/>
              </a:rPr>
              <a:t>AS STRONG AS YOUR </a:t>
            </a:r>
            <a:br/>
            <a:r>
              <a:rPr lang="en-US" sz="4950" b="1" i="0" dirty="0">
                <a:solidFill>
                  <a:srgbClr val="FCEFF1"/>
                </a:solidFill>
                <a:latin typeface="GT Walsheim Pro Bold" pitchFamily="34" charset="0"/>
                <a:ea typeface="GT Walsheim Pro Bold" pitchFamily="34" charset="-122"/>
                <a:cs typeface="GT Walsheim Pro Bold" pitchFamily="34" charset="-120"/>
              </a:rPr>
              <a:t>PASSWORD SECURITY.
</a:t>
            </a:r>
            <a:r>
              <a:rPr lang="en-US" sz="4950" b="1" i="0" dirty="0">
                <a:solidFill>
                  <a:srgbClr val="FDB5AF"/>
                </a:solidFill>
                <a:latin typeface="GT Walsheim Pro Bold" pitchFamily="34" charset="0"/>
                <a:ea typeface="GT Walsheim Pro Bold" pitchFamily="34" charset="-122"/>
                <a:cs typeface="GT Walsheim Pro Bold" pitchFamily="34" charset="-120"/>
              </a:rPr>
              <a:t>But across organizations, password security hasn’t kept up with growth.</a:t>
            </a:r>
            <a:endParaRPr lang="en-US" sz="4950" dirty="0"/>
          </a:p>
        </p:txBody>
      </p:sp>
      <p:sp>
        <p:nvSpPr>
          <p:cNvPr id="11" name="Object10"/>
          <p:cNvSpPr/>
          <p:nvPr/>
        </p:nvSpPr>
        <p:spPr>
          <a:xfrm>
            <a:off x="9944100" y="723900"/>
            <a:ext cx="14601825" cy="4686300"/>
          </a:xfrm>
          <a:prstGeom prst="rect">
            <a:avLst/>
          </a:prstGeom>
          <a:noFill/>
          <a:ln/>
        </p:spPr>
        <p:txBody>
          <a:bodyPr wrap="square" lIns="0" tIns="0" rIns="0" bIns="0" rtlCol="0" anchor="t"/>
          <a:lstStyle/>
          <a:p>
            <a:pPr algn="l">
              <a:lnSpc>
                <a:spcPts val="11400"/>
              </a:lnSpc>
            </a:pPr>
            <a:r>
              <a:rPr lang="en-US" sz="9750" b="1" i="0" dirty="0">
                <a:solidFill>
                  <a:srgbClr val="0E6476"/>
                </a:solidFill>
                <a:latin typeface="GT Walsheim Pro Bold" pitchFamily="34" charset="0"/>
                <a:ea typeface="GT Walsheim Pro Bold" pitchFamily="34" charset="-122"/>
                <a:cs typeface="GT Walsheim Pro Bold" pitchFamily="34" charset="-120"/>
              </a:rPr>
              <a:t>51%</a:t>
            </a:r>
            <a:endParaRPr lang="en-US" sz="9750" dirty="0"/>
          </a:p>
        </p:txBody>
      </p:sp>
      <p:sp>
        <p:nvSpPr>
          <p:cNvPr id="12" name="Object11"/>
          <p:cNvSpPr/>
          <p:nvPr/>
        </p:nvSpPr>
        <p:spPr>
          <a:xfrm>
            <a:off x="9944100" y="3419475"/>
            <a:ext cx="2714625" cy="1209675"/>
          </a:xfrm>
          <a:prstGeom prst="rect">
            <a:avLst/>
          </a:prstGeom>
          <a:noFill/>
          <a:ln/>
        </p:spPr>
        <p:txBody>
          <a:bodyPr wrap="square" lIns="0" tIns="0" rIns="0" bIns="0" rtlCol="0" anchor="ctr"/>
          <a:lstStyle/>
          <a:p>
            <a:pPr algn="l">
              <a:lnSpc>
                <a:spcPts val="11400"/>
              </a:lnSpc>
            </a:pPr>
            <a:r>
              <a:rPr lang="en-US" sz="9750" b="1" i="0" dirty="0">
                <a:solidFill>
                  <a:srgbClr val="0E6476"/>
                </a:solidFill>
                <a:latin typeface="GT Walsheim Pro Bold" pitchFamily="34" charset="0"/>
                <a:ea typeface="GT Walsheim Pro Bold" pitchFamily="34" charset="-122"/>
                <a:cs typeface="GT Walsheim Pro Bold" pitchFamily="34" charset="-120"/>
              </a:rPr>
              <a:t>80%</a:t>
            </a:r>
            <a:endParaRPr lang="en-US" sz="9750" dirty="0"/>
          </a:p>
        </p:txBody>
      </p:sp>
      <p:sp>
        <p:nvSpPr>
          <p:cNvPr id="13" name="Object12"/>
          <p:cNvSpPr/>
          <p:nvPr/>
        </p:nvSpPr>
        <p:spPr>
          <a:xfrm>
            <a:off x="10058400" y="2019300"/>
            <a:ext cx="6543675" cy="1285875"/>
          </a:xfrm>
          <a:prstGeom prst="rect">
            <a:avLst/>
          </a:prstGeom>
          <a:noFill/>
          <a:ln/>
        </p:spPr>
        <p:txBody>
          <a:bodyPr wrap="square" lIns="0" tIns="0" rIns="0" bIns="0" rtlCol="0" anchor="t"/>
          <a:lstStyle/>
          <a:p>
            <a:pPr algn="l">
              <a:lnSpc>
                <a:spcPts val="2700"/>
              </a:lnSpc>
            </a:pPr>
            <a:r>
              <a:rPr lang="en-US" sz="2250" b="0" i="0" dirty="0">
                <a:solidFill>
                  <a:srgbClr val="FD6F63"/>
                </a:solidFill>
                <a:latin typeface="GT Walsheim Pro Regular" pitchFamily="34" charset="0"/>
                <a:ea typeface="GT Walsheim Pro Regular" pitchFamily="34" charset="-122"/>
                <a:cs typeface="GT Walsheim Pro Regular" pitchFamily="34" charset="-120"/>
              </a:rPr>
              <a:t>of employees reuse passwords across business and personal accounts</a:t>
            </a:r>
            <a:endParaRPr lang="en-US" sz="2250" dirty="0"/>
          </a:p>
        </p:txBody>
      </p:sp>
      <p:sp>
        <p:nvSpPr>
          <p:cNvPr id="14" name="Object13"/>
          <p:cNvSpPr/>
          <p:nvPr/>
        </p:nvSpPr>
        <p:spPr>
          <a:xfrm>
            <a:off x="9944100" y="4867275"/>
            <a:ext cx="5019675" cy="1285875"/>
          </a:xfrm>
          <a:prstGeom prst="rect">
            <a:avLst/>
          </a:prstGeom>
          <a:noFill/>
          <a:ln/>
        </p:spPr>
        <p:txBody>
          <a:bodyPr wrap="square" lIns="0" tIns="0" rIns="0" bIns="0" rtlCol="0" anchor="t"/>
          <a:lstStyle/>
          <a:p>
            <a:pPr algn="l">
              <a:lnSpc>
                <a:spcPts val="2700"/>
              </a:lnSpc>
            </a:pPr>
            <a:r>
              <a:rPr lang="en-US" sz="2250" b="0" i="0" dirty="0">
                <a:solidFill>
                  <a:srgbClr val="FD6F63"/>
                </a:solidFill>
                <a:latin typeface="GT Walsheim Pro Regular" pitchFamily="34" charset="0"/>
                <a:ea typeface="GT Walsheim Pro Regular" pitchFamily="34" charset="-122"/>
                <a:cs typeface="GT Walsheim Pro Regular" pitchFamily="34" charset="-120"/>
              </a:rPr>
              <a:t>of hacking related breaches are due to weak, stolen or defaulted passwords</a:t>
            </a:r>
            <a:endParaRPr lang="en-US" sz="2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96450" y="0"/>
            <a:ext cx="85915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97345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477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696450" y="0"/>
            <a:ext cx="8591550" cy="1028700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81125" y="4752975"/>
            <a:ext cx="247650" cy="26670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81125" y="5629275"/>
            <a:ext cx="247650" cy="247650"/>
          </a:xfrm>
          <a:prstGeom prst="rect">
            <a:avLst/>
          </a:prstGeom>
        </p:spPr>
      </p:pic>
      <p:pic>
        <p:nvPicPr>
          <p:cNvPr id="10" name="Object 9"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81125" y="6448425"/>
            <a:ext cx="247650" cy="247650"/>
          </a:xfrm>
          <a:prstGeom prst="rect">
            <a:avLst/>
          </a:prstGeom>
        </p:spPr>
      </p:pic>
      <p:pic>
        <p:nvPicPr>
          <p:cNvPr id="11" name="Object 10"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4849475" y="3400425"/>
            <a:ext cx="1733550" cy="1733550"/>
          </a:xfrm>
          <a:prstGeom prst="rect">
            <a:avLst/>
          </a:prstGeom>
        </p:spPr>
      </p:pic>
      <p:sp>
        <p:nvSpPr>
          <p:cNvPr id="12" name="Object11"/>
          <p:cNvSpPr/>
          <p:nvPr/>
        </p:nvSpPr>
        <p:spPr>
          <a:xfrm>
            <a:off x="1381125" y="2009775"/>
            <a:ext cx="7791450" cy="2257425"/>
          </a:xfrm>
          <a:prstGeom prst="rect">
            <a:avLst/>
          </a:prstGeom>
          <a:noFill/>
          <a:ln/>
        </p:spPr>
        <p:txBody>
          <a:bodyPr wrap="square" lIns="0" tIns="0" rIns="0" bIns="0" rtlCol="0" anchor="t"/>
          <a:lstStyle/>
          <a:p>
            <a:pPr algn="l">
              <a:lnSpc>
                <a:spcPts val="5445"/>
              </a:lnSpc>
            </a:pPr>
            <a:r>
              <a:rPr lang="en-US" sz="4950" b="1" i="0" dirty="0">
                <a:solidFill>
                  <a:srgbClr val="0E6476"/>
                </a:solidFill>
                <a:latin typeface="GT Walsheim Pro Bold" pitchFamily="34" charset="0"/>
                <a:ea typeface="GT Walsheim Pro Bold" pitchFamily="34" charset="-122"/>
                <a:cs typeface="GT Walsheim Pro Bold" pitchFamily="34" charset="-120"/>
              </a:rPr>
              <a:t>A FEW FACTORS COULD BE EXPOSING YOUR CORPORATE PASSWORDS</a:t>
            </a:r>
            <a:endParaRPr lang="en-US" sz="4950" dirty="0"/>
          </a:p>
        </p:txBody>
      </p:sp>
      <p:sp>
        <p:nvSpPr>
          <p:cNvPr id="13" name="Object12"/>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14" name="Object13"/>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
        <p:nvSpPr>
          <p:cNvPr id="15" name="Object14"/>
          <p:cNvSpPr/>
          <p:nvPr/>
        </p:nvSpPr>
        <p:spPr>
          <a:xfrm>
            <a:off x="1381125" y="8820150"/>
            <a:ext cx="10010775" cy="1000125"/>
          </a:xfrm>
          <a:prstGeom prst="rect">
            <a:avLst/>
          </a:prstGeom>
          <a:noFill/>
          <a:ln/>
        </p:spPr>
        <p:txBody>
          <a:bodyPr wrap="square" lIns="0" tIns="0" rIns="0" bIns="0" rtlCol="0" anchor="t"/>
          <a:lstStyle/>
          <a:p>
            <a:pPr algn="l">
              <a:lnSpc>
                <a:spcPts val="1425"/>
              </a:lnSpc>
            </a:pPr>
            <a:r>
              <a:rPr lang="en-US" sz="1200" b="1" i="0" dirty="0">
                <a:solidFill>
                  <a:srgbClr val="FD6F63"/>
                </a:solidFill>
                <a:latin typeface="GT Walsheim Pro Bold" pitchFamily="34" charset="0"/>
                <a:ea typeface="GT Walsheim Pro Bold" pitchFamily="34" charset="-122"/>
                <a:cs typeface="GT Walsheim Pro Bold" pitchFamily="34" charset="-120"/>
              </a:rPr>
              <a:t>SOURCE: </a:t>
            </a:r>
            <a:r>
              <a:rPr lang="en-US" sz="1200" b="0" i="0" dirty="0">
                <a:solidFill>
                  <a:srgbClr val="FD6F63"/>
                </a:solidFill>
                <a:latin typeface="GT Walsheim Pro Regular" pitchFamily="34" charset="0"/>
                <a:ea typeface="GT Walsheim Pro Regular" pitchFamily="34" charset="-122"/>
                <a:cs typeface="GT Walsheim Pro Regular" pitchFamily="34" charset="-120"/>
              </a:rPr>
              <a:t>US SECURITIES AND EXCHANGE COMMISSION, THE NEED FOR GREATER FOCUS </a:t>
            </a:r>
            <a:br/>
            <a:r>
              <a:rPr lang="en-US" sz="1200" b="0" i="0" dirty="0">
                <a:solidFill>
                  <a:srgbClr val="FD6F63"/>
                </a:solidFill>
                <a:latin typeface="GT Walsheim Pro Regular" pitchFamily="34" charset="0"/>
                <a:ea typeface="GT Walsheim Pro Regular" pitchFamily="34" charset="-122"/>
                <a:cs typeface="GT Walsheim Pro Regular" pitchFamily="34" charset="-120"/>
              </a:rPr>
              <a:t>ON THE CYBERSECURITY CHALLENGES FACING SMALL AND MIDSIZE BUSINESSES, OCTOBER 19, 2015</a:t>
            </a:r>
            <a:endParaRPr lang="en-US" sz="1200" dirty="0"/>
          </a:p>
        </p:txBody>
      </p:sp>
      <p:sp>
        <p:nvSpPr>
          <p:cNvPr id="16" name="Object15"/>
          <p:cNvSpPr/>
          <p:nvPr/>
        </p:nvSpPr>
        <p:spPr>
          <a:xfrm>
            <a:off x="1905000" y="4714875"/>
            <a:ext cx="5695950" cy="390525"/>
          </a:xfrm>
          <a:prstGeom prst="rect">
            <a:avLst/>
          </a:prstGeom>
          <a:noFill/>
          <a:ln/>
        </p:spPr>
        <p:txBody>
          <a:bodyPr wrap="square" lIns="0" tIns="0" rIns="0" bIns="0" rtlCol="0" anchor="ctr"/>
          <a:lstStyle/>
          <a:p>
            <a:pPr algn="l">
              <a:lnSpc>
                <a:spcPts val="3150"/>
              </a:lnSpc>
            </a:pPr>
            <a:r>
              <a:rPr lang="en-US" sz="2700" b="0" i="0" dirty="0">
                <a:solidFill>
                  <a:srgbClr val="0E6476"/>
                </a:solidFill>
                <a:latin typeface="GT Walsheim Pro Regular" pitchFamily="34" charset="0"/>
                <a:ea typeface="GT Walsheim Pro Regular" pitchFamily="34" charset="-122"/>
                <a:cs typeface="GT Walsheim Pro Regular" pitchFamily="34" charset="-120"/>
              </a:rPr>
              <a:t>Weak credential storage and sharing</a:t>
            </a:r>
            <a:endParaRPr lang="en-US" sz="2700" dirty="0"/>
          </a:p>
        </p:txBody>
      </p:sp>
      <p:sp>
        <p:nvSpPr>
          <p:cNvPr id="17" name="Object16"/>
          <p:cNvSpPr/>
          <p:nvPr/>
        </p:nvSpPr>
        <p:spPr>
          <a:xfrm>
            <a:off x="1905000" y="5581650"/>
            <a:ext cx="7058025" cy="857250"/>
          </a:xfrm>
          <a:prstGeom prst="rect">
            <a:avLst/>
          </a:prstGeom>
          <a:noFill/>
          <a:ln/>
        </p:spPr>
        <p:txBody>
          <a:bodyPr wrap="square" lIns="0" tIns="0" rIns="0" bIns="0" rtlCol="0" anchor="t"/>
          <a:lstStyle/>
          <a:p>
            <a:pPr algn="l">
              <a:lnSpc>
                <a:spcPts val="3150"/>
              </a:lnSpc>
            </a:pPr>
            <a:r>
              <a:rPr lang="en-US" sz="2700" b="0" i="0" dirty="0">
                <a:solidFill>
                  <a:srgbClr val="0E6476"/>
                </a:solidFill>
                <a:latin typeface="GT Walsheim Pro Regular" pitchFamily="34" charset="0"/>
                <a:ea typeface="GT Walsheim Pro Regular" pitchFamily="34" charset="-122"/>
                <a:cs typeface="GT Walsheim Pro Regular" pitchFamily="34" charset="-120"/>
              </a:rPr>
              <a:t>Malicious or careless insiders</a:t>
            </a:r>
            <a:endParaRPr lang="en-US" sz="2700" dirty="0"/>
          </a:p>
        </p:txBody>
      </p:sp>
      <p:sp>
        <p:nvSpPr>
          <p:cNvPr id="18" name="Object17"/>
          <p:cNvSpPr/>
          <p:nvPr/>
        </p:nvSpPr>
        <p:spPr>
          <a:xfrm>
            <a:off x="1905000" y="6400800"/>
            <a:ext cx="7029450" cy="390525"/>
          </a:xfrm>
          <a:prstGeom prst="rect">
            <a:avLst/>
          </a:prstGeom>
          <a:noFill/>
          <a:ln/>
        </p:spPr>
        <p:txBody>
          <a:bodyPr wrap="square" lIns="0" tIns="0" rIns="0" bIns="0" rtlCol="0" anchor="ctr"/>
          <a:lstStyle/>
          <a:p>
            <a:pPr algn="l">
              <a:lnSpc>
                <a:spcPts val="3150"/>
              </a:lnSpc>
            </a:pPr>
            <a:r>
              <a:rPr lang="en-US" sz="2700" b="0" i="0" dirty="0">
                <a:solidFill>
                  <a:srgbClr val="0E6476"/>
                </a:solidFill>
                <a:latin typeface="GT Walsheim Pro Regular" pitchFamily="34" charset="0"/>
                <a:ea typeface="GT Walsheim Pro Regular" pitchFamily="34" charset="-122"/>
                <a:cs typeface="GT Walsheim Pro Regular" pitchFamily="34" charset="-120"/>
              </a:rPr>
              <a:t>Hacking</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43050" y="4905375"/>
            <a:ext cx="247650" cy="26670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43050" y="5629275"/>
            <a:ext cx="247650" cy="26670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43050" y="6353175"/>
            <a:ext cx="247650" cy="266700"/>
          </a:xfrm>
          <a:prstGeom prst="rect">
            <a:avLst/>
          </a:prstGeom>
        </p:spPr>
      </p:pic>
      <p:pic>
        <p:nvPicPr>
          <p:cNvPr id="9" name="Object 8"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43050" y="7077075"/>
            <a:ext cx="247650" cy="266700"/>
          </a:xfrm>
          <a:prstGeom prst="rect">
            <a:avLst/>
          </a:prstGeom>
        </p:spPr>
      </p:pic>
      <p:pic>
        <p:nvPicPr>
          <p:cNvPr id="10" name="Object 9"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897350" y="8515350"/>
            <a:ext cx="1390650" cy="895350"/>
          </a:xfrm>
          <a:prstGeom prst="rect">
            <a:avLst/>
          </a:prstGeom>
        </p:spPr>
      </p:pic>
      <p:pic>
        <p:nvPicPr>
          <p:cNvPr id="11" name="Object 10"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049500" y="6334125"/>
            <a:ext cx="3238500" cy="914400"/>
          </a:xfrm>
          <a:prstGeom prst="rect">
            <a:avLst/>
          </a:prstGeom>
        </p:spPr>
      </p:pic>
      <p:pic>
        <p:nvPicPr>
          <p:cNvPr id="12" name="Object 11"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7811750" y="5248275"/>
            <a:ext cx="476250" cy="914400"/>
          </a:xfrm>
          <a:prstGeom prst="rect">
            <a:avLst/>
          </a:prstGeom>
        </p:spPr>
      </p:pic>
      <p:pic>
        <p:nvPicPr>
          <p:cNvPr id="13" name="Object 12"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7430750" y="3095625"/>
            <a:ext cx="857250" cy="895350"/>
          </a:xfrm>
          <a:prstGeom prst="rect">
            <a:avLst/>
          </a:prstGeom>
        </p:spPr>
      </p:pic>
      <p:pic>
        <p:nvPicPr>
          <p:cNvPr id="14" name="Object 13"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5582900" y="923925"/>
            <a:ext cx="2705100" cy="914400"/>
          </a:xfrm>
          <a:prstGeom prst="rect">
            <a:avLst/>
          </a:prstGeom>
        </p:spPr>
      </p:pic>
      <p:pic>
        <p:nvPicPr>
          <p:cNvPr id="15" name="Object 14" descr="preencoded.png"/>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3735050" y="9582150"/>
            <a:ext cx="4552950" cy="704850"/>
          </a:xfrm>
          <a:prstGeom prst="rect">
            <a:avLst/>
          </a:prstGeom>
        </p:spPr>
      </p:pic>
      <p:pic>
        <p:nvPicPr>
          <p:cNvPr id="16" name="Object 15" descr="preencoded.png"/>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11896725" y="8515350"/>
            <a:ext cx="4895850" cy="895350"/>
          </a:xfrm>
          <a:prstGeom prst="rect">
            <a:avLst/>
          </a:prstGeom>
        </p:spPr>
      </p:pic>
      <p:pic>
        <p:nvPicPr>
          <p:cNvPr id="17" name="Object 16" descr="preencoded.png"/>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13354050" y="7419975"/>
            <a:ext cx="4876800" cy="914400"/>
          </a:xfrm>
          <a:prstGeom prst="rect">
            <a:avLst/>
          </a:prstGeom>
        </p:spPr>
      </p:pic>
      <p:pic>
        <p:nvPicPr>
          <p:cNvPr id="18" name="Object 17" descr="preencoded.png"/>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058400" y="6334125"/>
            <a:ext cx="4876800" cy="914400"/>
          </a:xfrm>
          <a:prstGeom prst="rect">
            <a:avLst/>
          </a:prstGeom>
        </p:spPr>
      </p:pic>
      <p:pic>
        <p:nvPicPr>
          <p:cNvPr id="19" name="Object 18" descr="preencoded.png"/>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2820650" y="5248275"/>
            <a:ext cx="4895850" cy="914400"/>
          </a:xfrm>
          <a:prstGeom prst="rect">
            <a:avLst/>
          </a:prstGeom>
        </p:spPr>
      </p:pic>
      <p:pic>
        <p:nvPicPr>
          <p:cNvPr id="20" name="Object 19" descr="preencoded.png"/>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14268450" y="4171950"/>
            <a:ext cx="4019550" cy="914400"/>
          </a:xfrm>
          <a:prstGeom prst="rect">
            <a:avLst/>
          </a:prstGeom>
        </p:spPr>
      </p:pic>
      <p:pic>
        <p:nvPicPr>
          <p:cNvPr id="21" name="Object 20" descr="preencoded.png"/>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12420600" y="3095625"/>
            <a:ext cx="4895850" cy="895350"/>
          </a:xfrm>
          <a:prstGeom prst="rect">
            <a:avLst/>
          </a:prstGeom>
        </p:spPr>
      </p:pic>
      <p:pic>
        <p:nvPicPr>
          <p:cNvPr id="22" name="Object 21" descr="preencoded.png"/>
          <p:cNvPicPr>
            <a:picLocks noChangeAspect="1"/>
          </p:cNvPicPr>
          <p:nvPr/>
        </p:nvPicPr>
        <p:blipFill>
          <a:blip r:embed="rId35">
            <a:extLst>
              <a:ext uri="{96DAC541-7B7A-43D3-8B79-37D633B846F1}">
                <asvg:svgBlip xmlns:asvg="http://schemas.microsoft.com/office/drawing/2016/SVG/main" r:embed="rId36"/>
              </a:ext>
            </a:extLst>
          </a:blip>
          <a:srcRect/>
          <a:stretch/>
        </p:blipFill>
        <p:spPr>
          <a:xfrm>
            <a:off x="13487400" y="2009775"/>
            <a:ext cx="4800600" cy="895350"/>
          </a:xfrm>
          <a:prstGeom prst="rect">
            <a:avLst/>
          </a:prstGeom>
        </p:spPr>
      </p:pic>
      <p:pic>
        <p:nvPicPr>
          <p:cNvPr id="23" name="Object 22" descr="preencoded.png"/>
          <p:cNvPicPr>
            <a:picLocks noChangeAspect="1"/>
          </p:cNvPicPr>
          <p:nvPr/>
        </p:nvPicPr>
        <p:blipFill>
          <a:blip r:embed="rId37">
            <a:extLst>
              <a:ext uri="{96DAC541-7B7A-43D3-8B79-37D633B846F1}">
                <asvg:svgBlip xmlns:asvg="http://schemas.microsoft.com/office/drawing/2016/SVG/main" r:embed="rId38"/>
              </a:ext>
            </a:extLst>
          </a:blip>
          <a:srcRect/>
          <a:stretch/>
        </p:blipFill>
        <p:spPr>
          <a:xfrm>
            <a:off x="10572750" y="923925"/>
            <a:ext cx="4895850" cy="914400"/>
          </a:xfrm>
          <a:prstGeom prst="rect">
            <a:avLst/>
          </a:prstGeom>
        </p:spPr>
      </p:pic>
      <p:pic>
        <p:nvPicPr>
          <p:cNvPr id="24" name="Object 23" descr="preencoded.png"/>
          <p:cNvPicPr>
            <a:picLocks noChangeAspect="1"/>
          </p:cNvPicPr>
          <p:nvPr/>
        </p:nvPicPr>
        <p:blipFill>
          <a:blip r:embed="rId39">
            <a:extLst>
              <a:ext uri="{96DAC541-7B7A-43D3-8B79-37D633B846F1}">
                <asvg:svgBlip xmlns:asvg="http://schemas.microsoft.com/office/drawing/2016/SVG/main" r:embed="rId40"/>
              </a:ext>
            </a:extLst>
          </a:blip>
          <a:srcRect/>
          <a:stretch/>
        </p:blipFill>
        <p:spPr>
          <a:xfrm>
            <a:off x="13620750" y="0"/>
            <a:ext cx="4667250" cy="762000"/>
          </a:xfrm>
          <a:prstGeom prst="rect">
            <a:avLst/>
          </a:prstGeom>
        </p:spPr>
      </p:pic>
      <p:sp>
        <p:nvSpPr>
          <p:cNvPr id="25" name="Object24"/>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26" name="Object25"/>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
        <p:nvSpPr>
          <p:cNvPr id="27" name="Object26"/>
          <p:cNvSpPr/>
          <p:nvPr/>
        </p:nvSpPr>
        <p:spPr>
          <a:xfrm>
            <a:off x="2105025" y="4791075"/>
            <a:ext cx="15097125"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Identify and eliminate weak and reused passwords</a:t>
            </a:r>
            <a:endParaRPr lang="en-US" sz="2400" dirty="0"/>
          </a:p>
        </p:txBody>
      </p:sp>
      <p:sp>
        <p:nvSpPr>
          <p:cNvPr id="28" name="Object27"/>
          <p:cNvSpPr/>
          <p:nvPr/>
        </p:nvSpPr>
        <p:spPr>
          <a:xfrm>
            <a:off x="2105025" y="55149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Requires only one password to remember</a:t>
            </a:r>
            <a:endParaRPr lang="en-US" sz="2400" dirty="0"/>
          </a:p>
        </p:txBody>
      </p:sp>
      <p:sp>
        <p:nvSpPr>
          <p:cNvPr id="29" name="Object28"/>
          <p:cNvSpPr/>
          <p:nvPr/>
        </p:nvSpPr>
        <p:spPr>
          <a:xfrm>
            <a:off x="2105025" y="62388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Gives coworkers ability to securely share passwords</a:t>
            </a:r>
            <a:endParaRPr lang="en-US" sz="2400" dirty="0"/>
          </a:p>
        </p:txBody>
      </p:sp>
      <p:sp>
        <p:nvSpPr>
          <p:cNvPr id="30" name="Object29"/>
          <p:cNvSpPr/>
          <p:nvPr/>
        </p:nvSpPr>
        <p:spPr>
          <a:xfrm>
            <a:off x="2105025" y="69627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Separate personal and business credentials</a:t>
            </a:r>
            <a:endParaRPr lang="en-US" sz="2400" dirty="0"/>
          </a:p>
        </p:txBody>
      </p:sp>
      <p:sp>
        <p:nvSpPr>
          <p:cNvPr id="31" name="Object30"/>
          <p:cNvSpPr/>
          <p:nvPr/>
        </p:nvSpPr>
        <p:spPr>
          <a:xfrm>
            <a:off x="1543050" y="2590800"/>
            <a:ext cx="10934700" cy="2286000"/>
          </a:xfrm>
          <a:prstGeom prst="rect">
            <a:avLst/>
          </a:prstGeom>
          <a:noFill/>
          <a:ln/>
        </p:spPr>
        <p:txBody>
          <a:bodyPr wrap="square" lIns="0" tIns="0" rIns="0" bIns="0" rtlCol="0" anchor="t"/>
          <a:lstStyle/>
          <a:p>
            <a:pPr algn="l">
              <a:lnSpc>
                <a:spcPts val="5445"/>
              </a:lnSpc>
            </a:pPr>
            <a:r>
              <a:rPr lang="en-US" sz="4950" b="1" i="0" dirty="0">
                <a:solidFill>
                  <a:srgbClr val="FFF4EF"/>
                </a:solidFill>
                <a:latin typeface="GT Walsheim Pro Bold" pitchFamily="34" charset="0"/>
                <a:ea typeface="GT Walsheim Pro Bold" pitchFamily="34" charset="-122"/>
                <a:cs typeface="GT Walsheim Pro Bold" pitchFamily="34" charset="-120"/>
              </a:rPr>
              <a:t>PASSWORD MANAGERS CAN </a:t>
            </a:r>
            <a:br/>
            <a:r>
              <a:rPr lang="en-US" sz="4950" b="1" i="0" dirty="0">
                <a:solidFill>
                  <a:srgbClr val="0E6476"/>
                </a:solidFill>
                <a:latin typeface="GT Walsheim Pro Bold" pitchFamily="34" charset="0"/>
                <a:ea typeface="GT Walsheim Pro Bold" pitchFamily="34" charset="-122"/>
                <a:cs typeface="GT Walsheim Pro Bold" pitchFamily="34" charset="-120"/>
              </a:rPr>
              <a:t>ADD NEW LAYERS OF PROTECTION</a:t>
            </a:r>
            <a:endParaRPr lang="en-US" sz="49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85900" y="5133975"/>
            <a:ext cx="266700" cy="2476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0"/>
            <a:ext cx="62865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85900" y="6124575"/>
            <a:ext cx="266700" cy="266700"/>
          </a:xfrm>
          <a:prstGeom prst="rect">
            <a:avLst/>
          </a:prstGeom>
        </p:spPr>
      </p:pic>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85900" y="7153275"/>
            <a:ext cx="266700" cy="247650"/>
          </a:xfrm>
          <a:prstGeom prst="rect">
            <a:avLst/>
          </a:prstGeom>
        </p:spPr>
      </p:pic>
      <p:sp>
        <p:nvSpPr>
          <p:cNvPr id="10" name="Object9"/>
          <p:cNvSpPr/>
          <p:nvPr/>
        </p:nvSpPr>
        <p:spPr>
          <a:xfrm>
            <a:off x="2057400" y="5010150"/>
            <a:ext cx="15097125" cy="4572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Make it easy for employees to follow best practices for passwords</a:t>
            </a:r>
            <a:endParaRPr lang="en-US" sz="2400" dirty="0"/>
          </a:p>
        </p:txBody>
      </p:sp>
      <p:sp>
        <p:nvSpPr>
          <p:cNvPr id="11" name="Object10"/>
          <p:cNvSpPr/>
          <p:nvPr/>
        </p:nvSpPr>
        <p:spPr>
          <a:xfrm>
            <a:off x="2057400" y="60102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Give IT admins insights into the health of passwords across the organization</a:t>
            </a:r>
            <a:endParaRPr lang="en-US" sz="2400" dirty="0"/>
          </a:p>
        </p:txBody>
      </p:sp>
      <p:sp>
        <p:nvSpPr>
          <p:cNvPr id="12" name="Object11"/>
          <p:cNvSpPr/>
          <p:nvPr/>
        </p:nvSpPr>
        <p:spPr>
          <a:xfrm>
            <a:off x="2057400" y="7029450"/>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Monitor the dark web for compromised personal information so you can protect your accounts</a:t>
            </a:r>
            <a:endParaRPr lang="en-US" sz="2400" dirty="0"/>
          </a:p>
        </p:txBody>
      </p:sp>
      <p:sp>
        <p:nvSpPr>
          <p:cNvPr id="13" name="Object12"/>
          <p:cNvSpPr/>
          <p:nvPr/>
        </p:nvSpPr>
        <p:spPr>
          <a:xfrm>
            <a:off x="1466850" y="2171700"/>
            <a:ext cx="16116300" cy="1847850"/>
          </a:xfrm>
          <a:prstGeom prst="rect">
            <a:avLst/>
          </a:prstGeom>
          <a:noFill/>
          <a:ln/>
        </p:spPr>
        <p:txBody>
          <a:bodyPr wrap="square" lIns="0" tIns="0" rIns="0" bIns="0" rtlCol="0" anchor="t"/>
          <a:lstStyle/>
          <a:p>
            <a:pPr algn="l">
              <a:lnSpc>
                <a:spcPts val="7260"/>
              </a:lnSpc>
            </a:pPr>
            <a:r>
              <a:rPr lang="en-US" sz="6600" b="1" i="0" dirty="0">
                <a:solidFill>
                  <a:srgbClr val="7BD5E1"/>
                </a:solidFill>
                <a:latin typeface="GT Walsheim Pro Bold" pitchFamily="34" charset="0"/>
                <a:ea typeface="GT Walsheim Pro Bold" pitchFamily="34" charset="-122"/>
                <a:cs typeface="GT Walsheim Pro Bold" pitchFamily="34" charset="-120"/>
              </a:rPr>
              <a:t>MITIGATING RISK MEANS </a:t>
            </a:r>
            <a:br/>
            <a:r>
              <a:rPr lang="en-US" sz="6600" b="1" i="0" dirty="0">
                <a:solidFill>
                  <a:srgbClr val="FFFFFF"/>
                </a:solidFill>
                <a:latin typeface="GT Walsheim Pro Bold" pitchFamily="34" charset="0"/>
                <a:ea typeface="GT Walsheim Pro Bold" pitchFamily="34" charset="-122"/>
                <a:cs typeface="GT Walsheim Pro Bold" pitchFamily="34" charset="-120"/>
              </a:rPr>
              <a:t>IMPLEMENTING A PASSWORD MANAGER</a:t>
            </a:r>
            <a:endParaRPr lang="en-US" sz="6600" dirty="0"/>
          </a:p>
        </p:txBody>
      </p:sp>
      <p:sp>
        <p:nvSpPr>
          <p:cNvPr id="14" name="Object13"/>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15" name="Object14"/>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5425" y="5610225"/>
            <a:ext cx="266700" cy="266700"/>
          </a:xfrm>
          <a:prstGeom prst="rect">
            <a:avLst/>
          </a:prstGeom>
        </p:spPr>
      </p:pic>
      <p:pic>
        <p:nvPicPr>
          <p:cNvPr id="5" name="Object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5425" y="6315075"/>
            <a:ext cx="266700" cy="247650"/>
          </a:xfrm>
          <a:prstGeom prst="rect">
            <a:avLst/>
          </a:prstGeom>
        </p:spPr>
      </p:pic>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5425" y="6981825"/>
            <a:ext cx="266700" cy="266700"/>
          </a:xfrm>
          <a:prstGeom prst="rect">
            <a:avLst/>
          </a:prstGeom>
        </p:spPr>
      </p:pic>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5425" y="7686675"/>
            <a:ext cx="266700" cy="247650"/>
          </a:xfrm>
          <a:prstGeom prst="rect">
            <a:avLst/>
          </a:prstGeom>
        </p:spPr>
      </p:pic>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95425" y="8372475"/>
            <a:ext cx="266700" cy="266700"/>
          </a:xfrm>
          <a:prstGeom prst="rect">
            <a:avLst/>
          </a:prstGeom>
        </p:spPr>
      </p:pic>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47700" cy="10306050"/>
          </a:xfrm>
          <a:prstGeom prst="rect">
            <a:avLst/>
          </a:prstGeom>
        </p:spPr>
      </p:pic>
      <p:pic>
        <p:nvPicPr>
          <p:cNvPr id="10" name="Object 9"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11" name="Object 10"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610975" y="476250"/>
            <a:ext cx="6667500" cy="9810750"/>
          </a:xfrm>
          <a:prstGeom prst="rect">
            <a:avLst/>
          </a:prstGeom>
        </p:spPr>
      </p:pic>
      <p:pic>
        <p:nvPicPr>
          <p:cNvPr id="12" name="Object 11"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439650" y="0"/>
            <a:ext cx="5848350" cy="10058400"/>
          </a:xfrm>
          <a:prstGeom prst="rect">
            <a:avLst/>
          </a:prstGeom>
        </p:spPr>
      </p:pic>
      <p:sp>
        <p:nvSpPr>
          <p:cNvPr id="13" name="Object12"/>
          <p:cNvSpPr/>
          <p:nvPr/>
        </p:nvSpPr>
        <p:spPr>
          <a:xfrm>
            <a:off x="2066925" y="5524500"/>
            <a:ext cx="15097125"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Password generator</a:t>
            </a:r>
            <a:endParaRPr lang="en-US" sz="2400" dirty="0"/>
          </a:p>
        </p:txBody>
      </p:sp>
      <p:sp>
        <p:nvSpPr>
          <p:cNvPr id="14" name="Object13"/>
          <p:cNvSpPr/>
          <p:nvPr/>
        </p:nvSpPr>
        <p:spPr>
          <a:xfrm>
            <a:off x="2066925" y="621982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Admin dashboard</a:t>
            </a:r>
            <a:endParaRPr lang="en-US" sz="2400" dirty="0"/>
          </a:p>
        </p:txBody>
      </p:sp>
      <p:sp>
        <p:nvSpPr>
          <p:cNvPr id="15" name="Object14"/>
          <p:cNvSpPr/>
          <p:nvPr/>
        </p:nvSpPr>
        <p:spPr>
          <a:xfrm>
            <a:off x="2066925" y="6896100"/>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Group sharing</a:t>
            </a:r>
            <a:endParaRPr lang="en-US" sz="2400" dirty="0"/>
          </a:p>
        </p:txBody>
      </p:sp>
      <p:sp>
        <p:nvSpPr>
          <p:cNvPr id="16" name="Object15"/>
          <p:cNvSpPr/>
          <p:nvPr/>
        </p:nvSpPr>
        <p:spPr>
          <a:xfrm>
            <a:off x="2066925" y="759142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Dark web monitoring</a:t>
            </a:r>
            <a:endParaRPr lang="en-US" sz="2400" dirty="0"/>
          </a:p>
        </p:txBody>
      </p:sp>
      <p:sp>
        <p:nvSpPr>
          <p:cNvPr id="17" name="Object16"/>
          <p:cNvSpPr/>
          <p:nvPr/>
        </p:nvSpPr>
        <p:spPr>
          <a:xfrm>
            <a:off x="2066925" y="827722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Password health reporting</a:t>
            </a:r>
            <a:endParaRPr lang="en-US" sz="2400" dirty="0"/>
          </a:p>
        </p:txBody>
      </p:sp>
      <p:sp>
        <p:nvSpPr>
          <p:cNvPr id="18" name="Object17"/>
          <p:cNvSpPr/>
          <p:nvPr/>
        </p:nvSpPr>
        <p:spPr>
          <a:xfrm>
            <a:off x="1628775" y="1828800"/>
            <a:ext cx="10020300" cy="1390650"/>
          </a:xfrm>
          <a:prstGeom prst="rect">
            <a:avLst/>
          </a:prstGeom>
          <a:noFill/>
          <a:ln/>
        </p:spPr>
        <p:txBody>
          <a:bodyPr wrap="square" lIns="0" tIns="0" rIns="0" bIns="0" rtlCol="0" anchor="t"/>
          <a:lstStyle/>
          <a:p>
            <a:pPr algn="l">
              <a:lnSpc>
                <a:spcPts val="5445"/>
              </a:lnSpc>
            </a:pPr>
            <a:r>
              <a:rPr lang="en-US" sz="4950" b="1" i="0" dirty="0">
                <a:solidFill>
                  <a:srgbClr val="0E6476"/>
                </a:solidFill>
                <a:latin typeface="GT Walsheim Pro Bold" pitchFamily="34" charset="0"/>
                <a:ea typeface="GT Walsheim Pro Bold" pitchFamily="34" charset="-122"/>
                <a:cs typeface="GT Walsheim Pro Bold" pitchFamily="34" charset="-120"/>
              </a:rPr>
              <a:t>NOT ALL PASSWORD MANAGERS </a:t>
            </a:r>
            <a:r>
              <a:rPr lang="en-US" sz="4950" b="1" i="0" dirty="0">
                <a:solidFill>
                  <a:srgbClr val="FD6F63"/>
                </a:solidFill>
                <a:latin typeface="GT Walsheim Pro Bold" pitchFamily="34" charset="0"/>
                <a:ea typeface="GT Walsheim Pro Bold" pitchFamily="34" charset="-122"/>
                <a:cs typeface="GT Walsheim Pro Bold" pitchFamily="34" charset="-120"/>
              </a:rPr>
              <a:t>ARE CREATED EQUAL</a:t>
            </a:r>
            <a:endParaRPr lang="en-US" sz="4950" dirty="0"/>
          </a:p>
        </p:txBody>
      </p:sp>
      <p:sp>
        <p:nvSpPr>
          <p:cNvPr id="19" name="Object18"/>
          <p:cNvSpPr/>
          <p:nvPr/>
        </p:nvSpPr>
        <p:spPr>
          <a:xfrm>
            <a:off x="1628775" y="3810000"/>
            <a:ext cx="8124825" cy="1076325"/>
          </a:xfrm>
          <a:prstGeom prst="rect">
            <a:avLst/>
          </a:prstGeom>
          <a:noFill/>
          <a:ln/>
        </p:spPr>
        <p:txBody>
          <a:bodyPr wrap="square" lIns="0" tIns="0" rIns="0" bIns="0" rtlCol="0" anchor="t"/>
          <a:lstStyle/>
          <a:p>
            <a:pPr algn="l">
              <a:lnSpc>
                <a:spcPts val="2832"/>
              </a:lnSpc>
            </a:pPr>
            <a:r>
              <a:rPr lang="en-US" sz="2400" b="0" i="0" dirty="0">
                <a:solidFill>
                  <a:srgbClr val="0E6476"/>
                </a:solidFill>
                <a:latin typeface="GT Walsheim Pro Regular" pitchFamily="34" charset="0"/>
                <a:ea typeface="GT Walsheim Pro Regular" pitchFamily="34" charset="-122"/>
                <a:cs typeface="GT Walsheim Pro Regular" pitchFamily="34" charset="-120"/>
              </a:rPr>
              <a:t>A password management solution should be easy to deploy, simple to use, and entirely secure. It should also come with a few key features:</a:t>
            </a:r>
            <a:endParaRPr lang="en-US" sz="2400" dirty="0"/>
          </a:p>
        </p:txBody>
      </p:sp>
      <p:sp>
        <p:nvSpPr>
          <p:cNvPr id="20" name="Object19"/>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21" name="Object20"/>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496550" y="2905125"/>
            <a:ext cx="6286500" cy="63055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410950" y="3829050"/>
            <a:ext cx="4476750" cy="445770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410950" y="3819525"/>
            <a:ext cx="4457700" cy="4476750"/>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058650" y="4476750"/>
            <a:ext cx="3162300" cy="3162300"/>
          </a:xfrm>
          <a:prstGeom prst="rect">
            <a:avLst/>
          </a:prstGeom>
        </p:spPr>
      </p:pic>
      <p:sp>
        <p:nvSpPr>
          <p:cNvPr id="10" name="Object9"/>
          <p:cNvSpPr/>
          <p:nvPr/>
        </p:nvSpPr>
        <p:spPr>
          <a:xfrm>
            <a:off x="1695450" y="1628775"/>
            <a:ext cx="12639675" cy="2657475"/>
          </a:xfrm>
          <a:prstGeom prst="rect">
            <a:avLst/>
          </a:prstGeom>
          <a:noFill/>
          <a:ln/>
        </p:spPr>
        <p:txBody>
          <a:bodyPr wrap="square" lIns="0" tIns="0" rIns="0" bIns="0" rtlCol="0" anchor="t"/>
          <a:lstStyle/>
          <a:p>
            <a:pPr algn="l">
              <a:lnSpc>
                <a:spcPts val="7260"/>
              </a:lnSpc>
            </a:pPr>
            <a:r>
              <a:rPr lang="en-US" sz="6600" b="1" i="0" dirty="0">
                <a:solidFill>
                  <a:srgbClr val="0E6476"/>
                </a:solidFill>
                <a:latin typeface="GT Walsheim Pro Bold" pitchFamily="34" charset="0"/>
                <a:ea typeface="GT Walsheim Pro Bold" pitchFamily="34" charset="-122"/>
                <a:cs typeface="GT Walsheim Pro Bold" pitchFamily="34" charset="-120"/>
              </a:rPr>
              <a:t>DASHLANE MAKES PASSWORD </a:t>
            </a:r>
            <a:r>
              <a:rPr lang="en-US" sz="6600" b="1" i="0" dirty="0">
                <a:solidFill>
                  <a:srgbClr val="FFFFFF"/>
                </a:solidFill>
                <a:latin typeface="GT Walsheim Pro Bold" pitchFamily="34" charset="0"/>
                <a:ea typeface="GT Walsheim Pro Bold" pitchFamily="34" charset="-122"/>
                <a:cs typeface="GT Walsheim Pro Bold" pitchFamily="34" charset="-120"/>
              </a:rPr>
              <a:t>MANAGEMENT SIMPLE</a:t>
            </a:r>
            <a:endParaRPr lang="en-US" sz="6600" dirty="0"/>
          </a:p>
        </p:txBody>
      </p:sp>
      <p:sp>
        <p:nvSpPr>
          <p:cNvPr id="11" name="Object10"/>
          <p:cNvSpPr/>
          <p:nvPr/>
        </p:nvSpPr>
        <p:spPr>
          <a:xfrm>
            <a:off x="1762125" y="4086225"/>
            <a:ext cx="7620000" cy="5095875"/>
          </a:xfrm>
          <a:prstGeom prst="rect">
            <a:avLst/>
          </a:prstGeom>
          <a:noFill/>
          <a:ln/>
        </p:spPr>
        <p:txBody>
          <a:bodyPr wrap="square" lIns="0" tIns="0" rIns="0" bIns="0" rtlCol="0" anchor="t"/>
          <a:lstStyle/>
          <a:p>
            <a:pPr algn="l">
              <a:lnSpc>
                <a:spcPts val="3240"/>
              </a:lnSpc>
            </a:pPr>
            <a:r>
              <a:rPr lang="en-US" sz="2700" b="0" i="0" dirty="0">
                <a:solidFill>
                  <a:srgbClr val="FFFFFF"/>
                </a:solidFill>
                <a:latin typeface="GT Walsheim Pro Regular" pitchFamily="34" charset="0"/>
                <a:ea typeface="GT Walsheim Pro Regular" pitchFamily="34" charset="-122"/>
                <a:cs typeface="GT Walsheim Pro Regular" pitchFamily="34" charset="-120"/>
              </a:rPr>
              <a:t>We’ve helped over 15 million users and over 20,000 companies in 180 countries to dash across the internet without compromising </a:t>
            </a:r>
            <a:br/>
            <a:r>
              <a:rPr lang="en-US" sz="2700" b="0" i="0" dirty="0">
                <a:solidFill>
                  <a:srgbClr val="FFFFFF"/>
                </a:solidFill>
                <a:latin typeface="GT Walsheim Pro Regular" pitchFamily="34" charset="0"/>
                <a:ea typeface="GT Walsheim Pro Regular" pitchFamily="34" charset="-122"/>
                <a:cs typeface="GT Walsheim Pro Regular" pitchFamily="34" charset="-120"/>
              </a:rPr>
              <a:t>on security. 
Admins can easily onboard, offboard, and manage their employees with the assurance </a:t>
            </a:r>
            <a:br/>
            <a:r>
              <a:rPr lang="en-US" sz="2700" b="0" i="0" dirty="0">
                <a:solidFill>
                  <a:srgbClr val="FFFFFF"/>
                </a:solidFill>
                <a:latin typeface="GT Walsheim Pro Regular" pitchFamily="34" charset="0"/>
                <a:ea typeface="GT Walsheim Pro Regular" pitchFamily="34" charset="-122"/>
                <a:cs typeface="GT Walsheim Pro Regular" pitchFamily="34" charset="-120"/>
              </a:rPr>
              <a:t>that company data is safe. 
Employees can enjoy a way to manage their work and personal accounts that’s already loved by millions.</a:t>
            </a:r>
            <a:endParaRPr lang="en-US" sz="2700" dirty="0"/>
          </a:p>
        </p:txBody>
      </p:sp>
      <p:sp>
        <p:nvSpPr>
          <p:cNvPr id="12" name="Object11"/>
          <p:cNvSpPr/>
          <p:nvPr/>
        </p:nvSpPr>
        <p:spPr>
          <a:xfrm rot="-5400000">
            <a:off x="-885825" y="1519238"/>
            <a:ext cx="239077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Securing your digital assets</a:t>
            </a:r>
            <a:endParaRPr lang="en-US" sz="1500" dirty="0"/>
          </a:p>
        </p:txBody>
      </p:sp>
      <p:sp>
        <p:nvSpPr>
          <p:cNvPr id="13" name="Object12"/>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466850" cy="2000250"/>
          </a:xfrm>
          <a:prstGeom prst="rect">
            <a:avLst/>
          </a:prstGeom>
        </p:spPr>
      </p:pic>
      <p:sp>
        <p:nvSpPr>
          <p:cNvPr id="5" name="Object4"/>
          <p:cNvSpPr/>
          <p:nvPr/>
        </p:nvSpPr>
        <p:spPr>
          <a:xfrm>
            <a:off x="4067175" y="2105025"/>
            <a:ext cx="13182600" cy="7429500"/>
          </a:xfrm>
          <a:prstGeom prst="rect">
            <a:avLst/>
          </a:prstGeom>
          <a:noFill/>
          <a:ln/>
        </p:spPr>
        <p:txBody>
          <a:bodyPr wrap="square" lIns="0" tIns="0" rIns="0" bIns="0" rtlCol="0" anchor="t"/>
          <a:lstStyle/>
          <a:p>
            <a:pPr algn="l">
              <a:lnSpc>
                <a:spcPts val="13806"/>
              </a:lnSpc>
            </a:pPr>
            <a:r>
              <a:rPr lang="en-US" sz="11700" b="1" i="0" dirty="0">
                <a:solidFill>
                  <a:srgbClr val="FD6F63"/>
                </a:solidFill>
                <a:latin typeface="GT Walsheim Pro Bold" pitchFamily="34" charset="0"/>
                <a:ea typeface="GT Walsheim Pro Bold" pitchFamily="34" charset="-122"/>
                <a:cs typeface="GT Walsheim Pro Bold" pitchFamily="34" charset="-120"/>
              </a:rPr>
              <a:t>HOW TO GET STARTED WITH </a:t>
            </a:r>
            <a:br/>
            <a:r>
              <a:rPr lang="en-US" sz="11700" b="1" i="0" dirty="0">
                <a:solidFill>
                  <a:srgbClr val="FFF4EF"/>
                </a:solidFill>
                <a:latin typeface="GT Walsheim Pro Bold" pitchFamily="34" charset="0"/>
                <a:ea typeface="GT Walsheim Pro Bold" pitchFamily="34" charset="-122"/>
                <a:cs typeface="GT Walsheim Pro Bold" pitchFamily="34" charset="-120"/>
              </a:rPr>
              <a:t>A PASSWORD MANAGER</a:t>
            </a:r>
            <a:endParaRPr lang="en-US" sz="11700" dirty="0"/>
          </a:p>
        </p:txBody>
      </p:sp>
      <p:sp>
        <p:nvSpPr>
          <p:cNvPr id="6" name="Object5"/>
          <p:cNvSpPr/>
          <p:nvPr/>
        </p:nvSpPr>
        <p:spPr>
          <a:xfrm rot="-5400000">
            <a:off x="690563" y="6557963"/>
            <a:ext cx="3000375"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6750" y="4705350"/>
            <a:ext cx="17621250" cy="55816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477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sp>
        <p:nvSpPr>
          <p:cNvPr id="7" name="Object6"/>
          <p:cNvSpPr/>
          <p:nvPr/>
        </p:nvSpPr>
        <p:spPr>
          <a:xfrm rot="-5400000">
            <a:off x="-1771650" y="2400300"/>
            <a:ext cx="4352925" cy="419100"/>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How to get started with a password manager</a:t>
            </a:r>
            <a:endParaRPr lang="en-US" sz="1500" dirty="0"/>
          </a:p>
        </p:txBody>
      </p:sp>
      <p:sp>
        <p:nvSpPr>
          <p:cNvPr id="8" name="Object7"/>
          <p:cNvSpPr/>
          <p:nvPr/>
        </p:nvSpPr>
        <p:spPr>
          <a:xfrm rot="-5400000">
            <a:off x="-647700" y="6272213"/>
            <a:ext cx="19335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a:t>
            </a:r>
            <a:r>
              <a:rPr lang="en-US" sz="1650" kern="0" spc="225" dirty="0">
                <a:solidFill>
                  <a:srgbClr val="FD6F63"/>
                </a:solidFill>
                <a:latin typeface="GT Walsheim Pro Regular" pitchFamily="34" charset="0"/>
                <a:ea typeface="GT Walsheim Pro Regular" pitchFamily="34" charset="-122"/>
                <a:cs typeface="GT Walsheim Pro Regular" pitchFamily="34" charset="-120"/>
              </a:rPr>
              <a:t>THREE</a:t>
            </a:r>
            <a:endParaRPr lang="en-US" sz="1650" dirty="0"/>
          </a:p>
        </p:txBody>
      </p:sp>
      <p:sp>
        <p:nvSpPr>
          <p:cNvPr id="9" name="Object8"/>
          <p:cNvSpPr/>
          <p:nvPr/>
        </p:nvSpPr>
        <p:spPr>
          <a:xfrm>
            <a:off x="2486025" y="568642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Launch organization-wide across teams and departments</a:t>
            </a:r>
            <a:endParaRPr lang="en-US" sz="2400" dirty="0"/>
          </a:p>
        </p:txBody>
      </p:sp>
      <p:sp>
        <p:nvSpPr>
          <p:cNvPr id="10" name="Object9"/>
          <p:cNvSpPr/>
          <p:nvPr/>
        </p:nvSpPr>
        <p:spPr>
          <a:xfrm>
            <a:off x="1524000" y="560070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1.</a:t>
            </a:r>
            <a:endParaRPr lang="en-US" sz="7200" dirty="0"/>
          </a:p>
        </p:txBody>
      </p:sp>
      <p:sp>
        <p:nvSpPr>
          <p:cNvPr id="11" name="Object10"/>
          <p:cNvSpPr/>
          <p:nvPr/>
        </p:nvSpPr>
        <p:spPr>
          <a:xfrm>
            <a:off x="2486025" y="802957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Kickstart conversations about security</a:t>
            </a:r>
            <a:endParaRPr lang="en-US" sz="2400" dirty="0"/>
          </a:p>
        </p:txBody>
      </p:sp>
      <p:sp>
        <p:nvSpPr>
          <p:cNvPr id="12" name="Object11"/>
          <p:cNvSpPr/>
          <p:nvPr/>
        </p:nvSpPr>
        <p:spPr>
          <a:xfrm>
            <a:off x="1524000" y="794385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4.</a:t>
            </a:r>
            <a:endParaRPr lang="en-US" sz="7200" dirty="0"/>
          </a:p>
        </p:txBody>
      </p:sp>
      <p:sp>
        <p:nvSpPr>
          <p:cNvPr id="13" name="Object12"/>
          <p:cNvSpPr/>
          <p:nvPr/>
        </p:nvSpPr>
        <p:spPr>
          <a:xfrm>
            <a:off x="8096250" y="568642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Understand deployment options for users</a:t>
            </a:r>
            <a:endParaRPr lang="en-US" sz="2400" dirty="0"/>
          </a:p>
        </p:txBody>
      </p:sp>
      <p:sp>
        <p:nvSpPr>
          <p:cNvPr id="14" name="Object13"/>
          <p:cNvSpPr/>
          <p:nvPr/>
        </p:nvSpPr>
        <p:spPr>
          <a:xfrm>
            <a:off x="7000875" y="560070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2.</a:t>
            </a:r>
            <a:endParaRPr lang="en-US" sz="7200" dirty="0"/>
          </a:p>
        </p:txBody>
      </p:sp>
      <p:sp>
        <p:nvSpPr>
          <p:cNvPr id="15" name="Object14"/>
          <p:cNvSpPr/>
          <p:nvPr/>
        </p:nvSpPr>
        <p:spPr>
          <a:xfrm>
            <a:off x="8096250" y="802957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Communicate your </a:t>
            </a:r>
            <a:br/>
            <a:r>
              <a:rPr lang="en-US" sz="2400" b="1" i="0" kern="0" spc="-75" dirty="0">
                <a:solidFill>
                  <a:srgbClr val="0E6476"/>
                </a:solidFill>
                <a:latin typeface="GT Walsheim Pro Bold" pitchFamily="34" charset="0"/>
                <a:ea typeface="GT Walsheim Pro Bold" pitchFamily="34" charset="-122"/>
                <a:cs typeface="GT Walsheim Pro Bold" pitchFamily="34" charset="-120"/>
              </a:rPr>
              <a:t>policy changes</a:t>
            </a:r>
            <a:endParaRPr lang="en-US" sz="2400" dirty="0"/>
          </a:p>
        </p:txBody>
      </p:sp>
      <p:sp>
        <p:nvSpPr>
          <p:cNvPr id="16" name="Object15"/>
          <p:cNvSpPr/>
          <p:nvPr/>
        </p:nvSpPr>
        <p:spPr>
          <a:xfrm>
            <a:off x="7000875" y="794385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5.</a:t>
            </a:r>
            <a:endParaRPr lang="en-US" sz="7200" dirty="0"/>
          </a:p>
        </p:txBody>
      </p:sp>
      <p:sp>
        <p:nvSpPr>
          <p:cNvPr id="17" name="Object16"/>
          <p:cNvSpPr/>
          <p:nvPr/>
        </p:nvSpPr>
        <p:spPr>
          <a:xfrm>
            <a:off x="13706475" y="568642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Set your new </a:t>
            </a:r>
            <a:br/>
            <a:r>
              <a:rPr lang="en-US" sz="2400" b="1" i="0" kern="0" spc="-75" dirty="0">
                <a:solidFill>
                  <a:srgbClr val="0E6476"/>
                </a:solidFill>
                <a:latin typeface="GT Walsheim Pro Bold" pitchFamily="34" charset="0"/>
                <a:ea typeface="GT Walsheim Pro Bold" pitchFamily="34" charset="-122"/>
                <a:cs typeface="GT Walsheim Pro Bold" pitchFamily="34" charset="-120"/>
              </a:rPr>
              <a:t>password policies</a:t>
            </a:r>
            <a:endParaRPr lang="en-US" sz="2400" dirty="0"/>
          </a:p>
        </p:txBody>
      </p:sp>
      <p:sp>
        <p:nvSpPr>
          <p:cNvPr id="18" name="Object17"/>
          <p:cNvSpPr/>
          <p:nvPr/>
        </p:nvSpPr>
        <p:spPr>
          <a:xfrm>
            <a:off x="12611100" y="560070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3.</a:t>
            </a:r>
            <a:endParaRPr lang="en-US" sz="7200" dirty="0"/>
          </a:p>
        </p:txBody>
      </p:sp>
      <p:sp>
        <p:nvSpPr>
          <p:cNvPr id="19" name="Object18"/>
          <p:cNvSpPr/>
          <p:nvPr/>
        </p:nvSpPr>
        <p:spPr>
          <a:xfrm>
            <a:off x="13706475" y="8029575"/>
            <a:ext cx="3895725" cy="34290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Conduct employee 
training</a:t>
            </a:r>
            <a:endParaRPr lang="en-US" sz="2400" dirty="0"/>
          </a:p>
        </p:txBody>
      </p:sp>
      <p:sp>
        <p:nvSpPr>
          <p:cNvPr id="20" name="Object19"/>
          <p:cNvSpPr/>
          <p:nvPr/>
        </p:nvSpPr>
        <p:spPr>
          <a:xfrm>
            <a:off x="12611100" y="7943850"/>
            <a:ext cx="1047750" cy="904875"/>
          </a:xfrm>
          <a:prstGeom prst="rect">
            <a:avLst/>
          </a:prstGeom>
          <a:noFill/>
          <a:ln/>
        </p:spPr>
        <p:txBody>
          <a:bodyPr wrap="square" lIns="0" tIns="0" rIns="0" bIns="0" rtlCol="0" anchor="t"/>
          <a:lstStyle/>
          <a:p>
            <a:pPr algn="l">
              <a:lnSpc>
                <a:spcPts val="7920"/>
              </a:lnSpc>
            </a:pPr>
            <a:r>
              <a:rPr lang="en-US" sz="7200" b="1" i="0" dirty="0">
                <a:solidFill>
                  <a:srgbClr val="FFFFFF"/>
                </a:solidFill>
                <a:latin typeface="GT Walsheim Pro Bold" pitchFamily="34" charset="0"/>
                <a:ea typeface="GT Walsheim Pro Bold" pitchFamily="34" charset="-122"/>
                <a:cs typeface="GT Walsheim Pro Bold" pitchFamily="34" charset="-120"/>
              </a:rPr>
              <a:t>6.</a:t>
            </a:r>
            <a:endParaRPr lang="en-US" sz="7200" dirty="0"/>
          </a:p>
        </p:txBody>
      </p:sp>
      <p:sp>
        <p:nvSpPr>
          <p:cNvPr id="21" name="Object20"/>
          <p:cNvSpPr/>
          <p:nvPr/>
        </p:nvSpPr>
        <p:spPr>
          <a:xfrm>
            <a:off x="1524000" y="1123950"/>
            <a:ext cx="13335000" cy="3190875"/>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SIX STRATEGIES FOR EFFECTIVELY IMPLEMENTING </a:t>
            </a:r>
            <a:r>
              <a:rPr lang="en-US" sz="7200" b="1" i="0" dirty="0">
                <a:solidFill>
                  <a:srgbClr val="FFFFFF"/>
                </a:solidFill>
                <a:latin typeface="GT Walsheim Pro Bold" pitchFamily="34" charset="0"/>
                <a:ea typeface="GT Walsheim Pro Bold" pitchFamily="34" charset="-122"/>
                <a:cs typeface="GT Walsheim Pro Bold" pitchFamily="34" charset="-120"/>
              </a:rPr>
              <a:t>A PASSWORD MANAGER</a:t>
            </a:r>
            <a:endParaRPr lang="en-US"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4" name="Object3"/>
          <p:cNvSpPr/>
          <p:nvPr/>
        </p:nvSpPr>
        <p:spPr>
          <a:xfrm>
            <a:off x="4581525" y="2305050"/>
            <a:ext cx="16611600" cy="4524375"/>
          </a:xfrm>
          <a:prstGeom prst="rect">
            <a:avLst/>
          </a:prstGeom>
          <a:noFill/>
          <a:ln/>
        </p:spPr>
        <p:txBody>
          <a:bodyPr wrap="square" lIns="0" tIns="0" rIns="0" bIns="0" rtlCol="0" anchor="t"/>
          <a:lstStyle/>
          <a:p>
            <a:pPr algn="l">
              <a:lnSpc>
                <a:spcPts val="13806"/>
              </a:lnSpc>
            </a:pPr>
            <a:r>
              <a:rPr lang="en-US" sz="11700" b="1" i="0" dirty="0">
                <a:solidFill>
                  <a:srgbClr val="FD6F63"/>
                </a:solidFill>
                <a:latin typeface="GT Walsheim Pro Bold" pitchFamily="34" charset="0"/>
                <a:ea typeface="GT Walsheim Pro Bold" pitchFamily="34" charset="-122"/>
                <a:cs typeface="GT Walsheim Pro Bold" pitchFamily="34" charset="-120"/>
              </a:rPr>
              <a:t>WRAPPING
</a:t>
            </a:r>
            <a:r>
              <a:rPr lang="en-US" sz="11700" b="1" i="0" dirty="0">
                <a:solidFill>
                  <a:srgbClr val="FFF4EF"/>
                </a:solidFill>
                <a:latin typeface="GT Walsheim Pro Bold" pitchFamily="34" charset="0"/>
                <a:ea typeface="GT Walsheim Pro Bold" pitchFamily="34" charset="-122"/>
                <a:cs typeface="GT Walsheim Pro Bold" pitchFamily="34" charset="-120"/>
              </a:rPr>
              <a:t>UP</a:t>
            </a:r>
            <a:endParaRPr lang="en-US" sz="11700" dirty="0"/>
          </a:p>
        </p:txBody>
      </p:sp>
      <p:sp>
        <p:nvSpPr>
          <p:cNvPr id="5" name="Object4"/>
          <p:cNvSpPr/>
          <p:nvPr/>
        </p:nvSpPr>
        <p:spPr>
          <a:xfrm rot="-5400000">
            <a:off x="1038225" y="6667500"/>
            <a:ext cx="2781300"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Four</a:t>
            </a: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7">
    <p:bg>
      <p:bgPr>
        <a:solidFill>
          <a:srgbClr val="7BD5E1"/>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57350" y="4514850"/>
            <a:ext cx="209550" cy="2095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667875" y="4486275"/>
            <a:ext cx="209550" cy="20955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667875" y="6343650"/>
            <a:ext cx="209550" cy="209550"/>
          </a:xfrm>
          <a:prstGeom prst="rect">
            <a:avLst/>
          </a:prstGeom>
        </p:spPr>
      </p:pic>
      <p:pic>
        <p:nvPicPr>
          <p:cNvPr id="9" name="Object 8"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57350" y="6002520"/>
            <a:ext cx="209550" cy="209550"/>
          </a:xfrm>
          <a:prstGeom prst="rect">
            <a:avLst/>
          </a:prstGeom>
        </p:spPr>
      </p:pic>
      <p:pic>
        <p:nvPicPr>
          <p:cNvPr id="10" name="Object 9"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667875" y="7829550"/>
            <a:ext cx="209550" cy="209550"/>
          </a:xfrm>
          <a:prstGeom prst="rect">
            <a:avLst/>
          </a:prstGeom>
        </p:spPr>
      </p:pic>
      <p:pic>
        <p:nvPicPr>
          <p:cNvPr id="11" name="Object 10"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57350" y="7467155"/>
            <a:ext cx="209550" cy="209550"/>
          </a:xfrm>
          <a:prstGeom prst="rect">
            <a:avLst/>
          </a:prstGeom>
        </p:spPr>
      </p:pic>
      <p:sp>
        <p:nvSpPr>
          <p:cNvPr id="12" name="Object11"/>
          <p:cNvSpPr/>
          <p:nvPr/>
        </p:nvSpPr>
        <p:spPr>
          <a:xfrm rot="-5400000">
            <a:off x="-276225" y="904875"/>
            <a:ext cx="1162050"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Wrapping Up</a:t>
            </a:r>
            <a:endParaRPr lang="en-US" sz="1500" dirty="0"/>
          </a:p>
        </p:txBody>
      </p:sp>
      <p:sp>
        <p:nvSpPr>
          <p:cNvPr id="13" name="Object12"/>
          <p:cNvSpPr/>
          <p:nvPr/>
        </p:nvSpPr>
        <p:spPr>
          <a:xfrm rot="-5400000">
            <a:off x="-600075" y="5024438"/>
            <a:ext cx="18383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a:t>
            </a:r>
            <a:r>
              <a:rPr lang="en-US" sz="1650" kern="0" spc="225" dirty="0">
                <a:solidFill>
                  <a:srgbClr val="FD6F63"/>
                </a:solidFill>
                <a:latin typeface="GT Walsheim Pro Regular" pitchFamily="34" charset="0"/>
                <a:ea typeface="GT Walsheim Pro Regular" pitchFamily="34" charset="-122"/>
                <a:cs typeface="GT Walsheim Pro Regular" pitchFamily="34" charset="-120"/>
              </a:rPr>
              <a:t>FOUR</a:t>
            </a:r>
            <a:endParaRPr lang="en-US" sz="1650" dirty="0"/>
          </a:p>
        </p:txBody>
      </p:sp>
      <p:sp>
        <p:nvSpPr>
          <p:cNvPr id="14" name="Object13"/>
          <p:cNvSpPr/>
          <p:nvPr/>
        </p:nvSpPr>
        <p:spPr>
          <a:xfrm>
            <a:off x="1590675" y="1362075"/>
            <a:ext cx="15087600" cy="201930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SIX TAKEAWAYS ON IAM AND </a:t>
            </a:r>
            <a:r>
              <a:rPr lang="en-US" sz="7200" b="1" i="0" dirty="0">
                <a:solidFill>
                  <a:srgbClr val="FFFFFF"/>
                </a:solidFill>
                <a:latin typeface="GT Walsheim Pro Bold" pitchFamily="34" charset="0"/>
                <a:ea typeface="GT Walsheim Pro Bold" pitchFamily="34" charset="-122"/>
                <a:cs typeface="GT Walsheim Pro Bold" pitchFamily="34" charset="-120"/>
              </a:rPr>
              <a:t>PASSWORD</a:t>
            </a:r>
            <a:r>
              <a:rPr lang="en-US" sz="7200" b="1" i="0" dirty="0">
                <a:solidFill>
                  <a:srgbClr val="0E6476"/>
                </a:solidFill>
                <a:latin typeface="GT Walsheim Pro Bold" pitchFamily="34" charset="0"/>
                <a:ea typeface="GT Walsheim Pro Bold" pitchFamily="34" charset="-122"/>
                <a:cs typeface="GT Walsheim Pro Bold" pitchFamily="34" charset="-120"/>
              </a:rPr>
              <a:t> </a:t>
            </a:r>
            <a:r>
              <a:rPr lang="en-US" sz="7200" b="1" i="0" dirty="0">
                <a:solidFill>
                  <a:srgbClr val="FFFFFF"/>
                </a:solidFill>
                <a:latin typeface="GT Walsheim Pro Bold" pitchFamily="34" charset="0"/>
                <a:ea typeface="GT Walsheim Pro Bold" pitchFamily="34" charset="-122"/>
                <a:cs typeface="GT Walsheim Pro Bold" pitchFamily="34" charset="-120"/>
              </a:rPr>
              <a:t>MANAGEMENT</a:t>
            </a:r>
            <a:endParaRPr lang="en-US" sz="7200" dirty="0"/>
          </a:p>
        </p:txBody>
      </p:sp>
      <p:sp>
        <p:nvSpPr>
          <p:cNvPr id="15" name="Object14"/>
          <p:cNvSpPr/>
          <p:nvPr/>
        </p:nvSpPr>
        <p:spPr>
          <a:xfrm>
            <a:off x="2019300" y="4429125"/>
            <a:ext cx="6953250" cy="4829175"/>
          </a:xfrm>
          <a:prstGeom prst="rect">
            <a:avLst/>
          </a:prstGeom>
          <a:noFill/>
          <a:ln/>
        </p:spPr>
        <p:txBody>
          <a:bodyPr wrap="square" lIns="0" tIns="0" rIns="0" bIns="0" rtlCol="0" anchor="t"/>
          <a:lstStyle/>
          <a:p>
            <a:pPr algn="l">
              <a:lnSpc>
                <a:spcPts val="2925"/>
              </a:lnSpc>
            </a:pP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Growing risks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The number of data breaches due to weak, stolen, or default passwords is on the rise.
Steep costs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In addition to the high cost of mitigation, consequences can include loss of customers, adverse brand reputation, litigation, and regulatory fines. 
Dark web and breaches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Cybercriminals can easily find stolen corporate passwords on the dark web — for lease, sale, and even free. Because many employees reuse passwords, a single data breach can expose all your corporate accounts.</a:t>
            </a:r>
            <a:endParaRPr lang="en-US" sz="1950" dirty="0"/>
          </a:p>
        </p:txBody>
      </p:sp>
      <p:sp>
        <p:nvSpPr>
          <p:cNvPr id="16" name="Object15"/>
          <p:cNvSpPr/>
          <p:nvPr/>
        </p:nvSpPr>
        <p:spPr>
          <a:xfrm>
            <a:off x="10020300" y="4410075"/>
            <a:ext cx="7505700" cy="4457700"/>
          </a:xfrm>
          <a:prstGeom prst="rect">
            <a:avLst/>
          </a:prstGeom>
          <a:noFill/>
          <a:ln/>
        </p:spPr>
        <p:txBody>
          <a:bodyPr wrap="square" lIns="0" tIns="0" rIns="0" bIns="0" rtlCol="0" anchor="t"/>
          <a:lstStyle/>
          <a:p>
            <a:pPr algn="l">
              <a:lnSpc>
                <a:spcPts val="2925"/>
              </a:lnSpc>
            </a:pP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Weak passwords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Your employees can contribute to theft of credentials, whether they’re acting maliciously or inadvertently. The frequency of incidents involving credential theft due to insiders has tripled per organization since 2016.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Password managers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Secure and easy to use, password managers protect access to your organization’s critical data and assets without compromising user productivity. 
Password manager must-haves </a:t>
            </a:r>
            <a:br>
              <a:rPr lang="en-US" sz="1950" b="0" i="0" kern="0" spc="-75" dirty="0">
                <a:solidFill>
                  <a:srgbClr val="0E6476"/>
                </a:solidFill>
                <a:latin typeface="GT Walsheim Pro Regular" pitchFamily="34" charset="0"/>
                <a:ea typeface="GT Walsheim Pro Regular" pitchFamily="34" charset="-122"/>
                <a:cs typeface="GT Walsheim Pro Regular" pitchFamily="34" charset="-120"/>
              </a:rPr>
            </a:br>
            <a:r>
              <a:rPr lang="en-US" sz="1950" b="0" i="0" kern="0" spc="-75" dirty="0">
                <a:solidFill>
                  <a:srgbClr val="0E6476"/>
                </a:solidFill>
                <a:latin typeface="GT Walsheim Pro Regular" pitchFamily="34" charset="0"/>
                <a:ea typeface="GT Walsheim Pro Regular" pitchFamily="34" charset="-122"/>
                <a:cs typeface="GT Walsheim Pro Regular" pitchFamily="34" charset="-120"/>
              </a:rPr>
              <a:t>Password managers should have a password generator, group sharing capabilities, options to see password score over time, a flexible admin dashboard, and dark web monitoring.</a:t>
            </a:r>
            <a:endParaRPr lang="en-US" sz="1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86400" y="0"/>
            <a:ext cx="12801600" cy="10306050"/>
          </a:xfrm>
          <a:prstGeom prst="rect">
            <a:avLst/>
          </a:prstGeom>
        </p:spPr>
      </p:pic>
      <p:pic>
        <p:nvPicPr>
          <p:cNvPr id="5" name="Object 4" descr="preencoded.png"/>
          <p:cNvPicPr>
            <a:picLocks noChangeAspect="1"/>
          </p:cNvPicPr>
          <p:nvPr/>
        </p:nvPicPr>
        <p:blipFill>
          <a:blip r:embed="rId7"/>
          <a:srcRect/>
          <a:stretch/>
        </p:blipFill>
        <p:spPr>
          <a:xfrm>
            <a:off x="2162175" y="4286250"/>
            <a:ext cx="6667500" cy="6000750"/>
          </a:xfrm>
          <a:prstGeom prst="rect">
            <a:avLst/>
          </a:prstGeom>
        </p:spPr>
      </p:pic>
      <p:sp>
        <p:nvSpPr>
          <p:cNvPr id="6" name="Object5"/>
          <p:cNvSpPr/>
          <p:nvPr/>
        </p:nvSpPr>
        <p:spPr>
          <a:xfrm>
            <a:off x="9953625" y="4029075"/>
            <a:ext cx="7640108" cy="2952750"/>
          </a:xfrm>
          <a:prstGeom prst="rect">
            <a:avLst/>
          </a:prstGeom>
          <a:noFill/>
          <a:ln/>
        </p:spPr>
        <p:txBody>
          <a:bodyPr wrap="square" lIns="0" tIns="0" rIns="0" bIns="0" rtlCol="0" anchor="t"/>
          <a:lstStyle/>
          <a:p>
            <a:pPr algn="l">
              <a:lnSpc>
                <a:spcPts val="11850"/>
              </a:lnSpc>
            </a:pPr>
            <a:r>
              <a:rPr lang="en-US" sz="10125" b="1" i="0" dirty="0">
                <a:solidFill>
                  <a:srgbClr val="FFFFFF"/>
                </a:solidFill>
                <a:latin typeface="GT Walsheim Pro Bold" pitchFamily="34" charset="0"/>
                <a:ea typeface="GT Walsheim Pro Bold" pitchFamily="34" charset="-122"/>
                <a:cs typeface="GT Walsheim Pro Bold" pitchFamily="34" charset="-120"/>
              </a:rPr>
              <a:t>WELCOME!</a:t>
            </a:r>
            <a:endParaRPr lang="en-US" sz="10125" dirty="0"/>
          </a:p>
        </p:txBody>
      </p:sp>
      <p:sp>
        <p:nvSpPr>
          <p:cNvPr id="7" name="Object6"/>
          <p:cNvSpPr/>
          <p:nvPr/>
        </p:nvSpPr>
        <p:spPr>
          <a:xfrm>
            <a:off x="2438400" y="2971800"/>
            <a:ext cx="4248150" cy="666750"/>
          </a:xfrm>
          <a:prstGeom prst="rect">
            <a:avLst/>
          </a:prstGeom>
          <a:noFill/>
          <a:ln/>
        </p:spPr>
        <p:txBody>
          <a:bodyPr wrap="square" lIns="0" tIns="0" rIns="0" bIns="0" rtlCol="0" anchor="t"/>
          <a:lstStyle/>
          <a:p>
            <a:pPr algn="ctr">
              <a:lnSpc>
                <a:spcPts val="5280"/>
              </a:lnSpc>
            </a:pPr>
            <a:r>
              <a:rPr lang="en-US" sz="4800" b="1" i="0" dirty="0">
                <a:solidFill>
                  <a:srgbClr val="FFF4EF"/>
                </a:solidFill>
                <a:latin typeface="GT Walsheim Pro Bold" pitchFamily="34" charset="0"/>
                <a:ea typeface="GT Walsheim Pro Bold" pitchFamily="34" charset="-122"/>
                <a:cs typeface="GT Walsheim Pro Bold" pitchFamily="34" charset="-120"/>
              </a:rPr>
              <a:t>Speaker Name</a:t>
            </a:r>
            <a:endParaRPr lang="en-US" sz="4800" dirty="0"/>
          </a:p>
        </p:txBody>
      </p:sp>
      <p:sp>
        <p:nvSpPr>
          <p:cNvPr id="8" name="Object7"/>
          <p:cNvSpPr/>
          <p:nvPr/>
        </p:nvSpPr>
        <p:spPr>
          <a:xfrm>
            <a:off x="2447925" y="3638550"/>
            <a:ext cx="4914900" cy="2667000"/>
          </a:xfrm>
          <a:prstGeom prst="rect">
            <a:avLst/>
          </a:prstGeom>
          <a:noFill/>
          <a:ln/>
        </p:spPr>
        <p:txBody>
          <a:bodyPr wrap="square" lIns="0" tIns="0" rIns="0" bIns="0" rtlCol="0" anchor="t"/>
          <a:lstStyle/>
          <a:p>
            <a:pPr algn="l">
              <a:lnSpc>
                <a:spcPts val="4320"/>
              </a:lnSpc>
            </a:pPr>
            <a:r>
              <a:rPr lang="en-US" sz="2700" b="0" i="0" dirty="0">
                <a:solidFill>
                  <a:srgbClr val="0E6476"/>
                </a:solidFill>
                <a:latin typeface="Roboto Regular" pitchFamily="34" charset="0"/>
                <a:ea typeface="Roboto Regular" pitchFamily="34" charset="-122"/>
                <a:cs typeface="Roboto Regular" pitchFamily="34" charset="-120"/>
              </a:rPr>
              <a:t>Speaker Title</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477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sp>
        <p:nvSpPr>
          <p:cNvPr id="7" name="Object6"/>
          <p:cNvSpPr/>
          <p:nvPr/>
        </p:nvSpPr>
        <p:spPr>
          <a:xfrm>
            <a:off x="9058275" y="2847975"/>
            <a:ext cx="8020050" cy="5410200"/>
          </a:xfrm>
          <a:prstGeom prst="rect">
            <a:avLst/>
          </a:prstGeom>
          <a:noFill/>
          <a:ln/>
        </p:spPr>
        <p:txBody>
          <a:bodyPr wrap="square" lIns="0" tIns="0" rIns="0" bIns="0" rtlCol="0" anchor="t"/>
          <a:lstStyle/>
          <a:p>
            <a:pPr algn="l">
              <a:lnSpc>
                <a:spcPts val="4500"/>
              </a:lnSpc>
            </a:pPr>
            <a:r>
              <a:rPr lang="en-US" sz="3000" b="0" i="0" kern="0" spc="-75" dirty="0">
                <a:solidFill>
                  <a:srgbClr val="FFFFFF"/>
                </a:solidFill>
                <a:latin typeface="GT Walsheim Pro Regular" pitchFamily="34" charset="0"/>
                <a:ea typeface="GT Walsheim Pro Regular" pitchFamily="34" charset="-122"/>
                <a:cs typeface="GT Walsheim Pro Regular" pitchFamily="34" charset="-120"/>
              </a:rPr>
              <a:t>Many organizations rush to implement </a:t>
            </a:r>
            <a:br/>
            <a:r>
              <a:rPr lang="en-US" sz="3000" b="0" i="0" kern="0" spc="-75" dirty="0">
                <a:solidFill>
                  <a:srgbClr val="FFFFFF"/>
                </a:solidFill>
                <a:latin typeface="GT Walsheim Pro Regular" pitchFamily="34" charset="0"/>
                <a:ea typeface="GT Walsheim Pro Regular" pitchFamily="34" charset="-122"/>
                <a:cs typeface="GT Walsheim Pro Regular" pitchFamily="34" charset="-120"/>
              </a:rPr>
              <a:t>a password manager after they’ve been breached. Think proactively instead. Incorporate a password management solution into your risk-management strategy. By approaching deployment strategically, you’ll not only avoid negative impacts to workflows but also improve your overall security posture.</a:t>
            </a:r>
            <a:endParaRPr lang="en-US" sz="3000" dirty="0"/>
          </a:p>
        </p:txBody>
      </p:sp>
      <p:sp>
        <p:nvSpPr>
          <p:cNvPr id="8" name="Object7"/>
          <p:cNvSpPr/>
          <p:nvPr/>
        </p:nvSpPr>
        <p:spPr>
          <a:xfrm rot="-5400000">
            <a:off x="-276225" y="904875"/>
            <a:ext cx="1162050"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Wrapping Up</a:t>
            </a:r>
            <a:endParaRPr lang="en-US" sz="1500" dirty="0"/>
          </a:p>
        </p:txBody>
      </p:sp>
      <p:sp>
        <p:nvSpPr>
          <p:cNvPr id="9" name="Object8"/>
          <p:cNvSpPr/>
          <p:nvPr/>
        </p:nvSpPr>
        <p:spPr>
          <a:xfrm rot="-5400000">
            <a:off x="-600075" y="5024438"/>
            <a:ext cx="18383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FOUR</a:t>
            </a:r>
            <a:endParaRPr lang="en-US" sz="1650" dirty="0"/>
          </a:p>
        </p:txBody>
      </p:sp>
      <p:sp>
        <p:nvSpPr>
          <p:cNvPr id="10" name="Object9"/>
          <p:cNvSpPr/>
          <p:nvPr/>
        </p:nvSpPr>
        <p:spPr>
          <a:xfrm>
            <a:off x="1695450" y="3724275"/>
            <a:ext cx="15087600" cy="3943350"/>
          </a:xfrm>
          <a:prstGeom prst="rect">
            <a:avLst/>
          </a:prstGeom>
          <a:noFill/>
          <a:ln/>
        </p:spPr>
        <p:txBody>
          <a:bodyPr wrap="square" lIns="0" tIns="0" rIns="0" bIns="0" rtlCol="0" anchor="t"/>
          <a:lstStyle/>
          <a:p>
            <a:pPr algn="l">
              <a:lnSpc>
                <a:spcPts val="11880"/>
              </a:lnSpc>
            </a:pPr>
            <a:r>
              <a:rPr lang="en-US" sz="10800" b="1" i="0" dirty="0">
                <a:solidFill>
                  <a:srgbClr val="0E6476"/>
                </a:solidFill>
                <a:latin typeface="GT Walsheim Pro Bold" pitchFamily="34" charset="0"/>
                <a:ea typeface="GT Walsheim Pro Bold" pitchFamily="34" charset="-122"/>
                <a:cs typeface="GT Walsheim Pro Bold" pitchFamily="34" charset="-120"/>
              </a:rPr>
              <a:t>DASH 
</a:t>
            </a:r>
            <a:r>
              <a:rPr lang="en-US" sz="10800" b="1" i="0" dirty="0">
                <a:solidFill>
                  <a:srgbClr val="FFFFFF"/>
                </a:solidFill>
                <a:latin typeface="GT Walsheim Pro Bold" pitchFamily="34" charset="0"/>
                <a:ea typeface="GT Walsheim Pro Bold" pitchFamily="34" charset="-122"/>
                <a:cs typeface="GT Walsheim Pro Bold" pitchFamily="34" charset="-120"/>
              </a:rPr>
              <a:t>FORWARD</a:t>
            </a:r>
            <a:endParaRPr lang="en-US" sz="10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4533900" cy="144780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1419225"/>
            <a:ext cx="4533900" cy="1943100"/>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3343275"/>
            <a:ext cx="4533900" cy="1943100"/>
          </a:xfrm>
          <a:prstGeom prst="rect">
            <a:avLst/>
          </a:prstGeom>
        </p:spPr>
      </p:pic>
      <p:pic>
        <p:nvPicPr>
          <p:cNvPr id="7" name="Object 6"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5267325"/>
            <a:ext cx="4533900" cy="1943100"/>
          </a:xfrm>
          <a:prstGeom prst="rect">
            <a:avLst/>
          </a:prstGeom>
        </p:spPr>
      </p:pic>
      <p:pic>
        <p:nvPicPr>
          <p:cNvPr id="8" name="Object 7"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7191375"/>
            <a:ext cx="4533900" cy="1943100"/>
          </a:xfrm>
          <a:prstGeom prst="rect">
            <a:avLst/>
          </a:prstGeom>
        </p:spPr>
      </p:pic>
      <p:pic>
        <p:nvPicPr>
          <p:cNvPr id="9" name="Object 8" descr="preencoded.png"/>
          <p:cNvPicPr>
            <a:picLocks noChangeAspect="1"/>
          </p:cNvPicPr>
          <p:nvPr/>
        </p:nvPicPr>
        <p:blipFill>
          <a:blip r:embed="rId5">
            <a:extLst>
              <a:ext uri="{96DAC541-7B7A-43D3-8B79-37D633B846F1}">
                <asvg:svgBlip xmlns:asvg="http://schemas.microsoft.com/office/drawing/2016/SVG/main" r:embed="rId9"/>
              </a:ext>
            </a:extLst>
          </a:blip>
          <a:srcRect/>
          <a:stretch/>
        </p:blipFill>
        <p:spPr>
          <a:xfrm>
            <a:off x="4505325" y="0"/>
            <a:ext cx="4533900" cy="1447800"/>
          </a:xfrm>
          <a:prstGeom prst="rect">
            <a:avLst/>
          </a:prstGeom>
        </p:spPr>
      </p:pic>
      <p:pic>
        <p:nvPicPr>
          <p:cNvPr id="10" name="Object 9"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4505325" y="1419225"/>
            <a:ext cx="4533900" cy="1943100"/>
          </a:xfrm>
          <a:prstGeom prst="rect">
            <a:avLst/>
          </a:prstGeom>
        </p:spPr>
      </p:pic>
      <p:pic>
        <p:nvPicPr>
          <p:cNvPr id="11" name="Object 10" descr="preencoded.png"/>
          <p:cNvPicPr>
            <a:picLocks noChangeAspect="1"/>
          </p:cNvPicPr>
          <p:nvPr/>
        </p:nvPicPr>
        <p:blipFill>
          <a:blip r:embed="rId5">
            <a:extLst>
              <a:ext uri="{96DAC541-7B7A-43D3-8B79-37D633B846F1}">
                <asvg:svgBlip xmlns:asvg="http://schemas.microsoft.com/office/drawing/2016/SVG/main" r:embed="rId9"/>
              </a:ext>
            </a:extLst>
          </a:blip>
          <a:srcRect/>
          <a:stretch/>
        </p:blipFill>
        <p:spPr>
          <a:xfrm>
            <a:off x="9134475" y="0"/>
            <a:ext cx="4533900" cy="1447800"/>
          </a:xfrm>
          <a:prstGeom prst="rect">
            <a:avLst/>
          </a:prstGeom>
        </p:spPr>
      </p:pic>
      <p:pic>
        <p:nvPicPr>
          <p:cNvPr id="12" name="Object 11"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4505325" y="3343275"/>
            <a:ext cx="4533900" cy="1943100"/>
          </a:xfrm>
          <a:prstGeom prst="rect">
            <a:avLst/>
          </a:prstGeom>
        </p:spPr>
      </p:pic>
      <p:pic>
        <p:nvPicPr>
          <p:cNvPr id="13" name="Object 12"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4505325" y="5267325"/>
            <a:ext cx="4533900" cy="1943100"/>
          </a:xfrm>
          <a:prstGeom prst="rect">
            <a:avLst/>
          </a:prstGeom>
        </p:spPr>
      </p:pic>
      <p:pic>
        <p:nvPicPr>
          <p:cNvPr id="14" name="Object 13"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4505325" y="7191375"/>
            <a:ext cx="4533900" cy="1943100"/>
          </a:xfrm>
          <a:prstGeom prst="rect">
            <a:avLst/>
          </a:prstGeom>
        </p:spPr>
      </p:pic>
      <p:pic>
        <p:nvPicPr>
          <p:cNvPr id="15" name="Object 14" descr="preencoded.png"/>
          <p:cNvPicPr>
            <a:picLocks noChangeAspect="1"/>
          </p:cNvPicPr>
          <p:nvPr/>
        </p:nvPicPr>
        <p:blipFill>
          <a:blip r:embed="rId5">
            <a:extLst>
              <a:ext uri="{96DAC541-7B7A-43D3-8B79-37D633B846F1}">
                <asvg:svgBlip xmlns:asvg="http://schemas.microsoft.com/office/drawing/2016/SVG/main" r:embed="rId9"/>
              </a:ext>
            </a:extLst>
          </a:blip>
          <a:srcRect/>
          <a:stretch/>
        </p:blipFill>
        <p:spPr>
          <a:xfrm>
            <a:off x="13754100" y="0"/>
            <a:ext cx="4533900" cy="1447800"/>
          </a:xfrm>
          <a:prstGeom prst="rect">
            <a:avLst/>
          </a:prstGeom>
        </p:spPr>
      </p:pic>
      <p:pic>
        <p:nvPicPr>
          <p:cNvPr id="16" name="Object 15"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9134475" y="1419225"/>
            <a:ext cx="4533900" cy="1943100"/>
          </a:xfrm>
          <a:prstGeom prst="rect">
            <a:avLst/>
          </a:prstGeom>
        </p:spPr>
      </p:pic>
      <p:pic>
        <p:nvPicPr>
          <p:cNvPr id="17" name="Object 16"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9134475" y="3343275"/>
            <a:ext cx="4533900" cy="1943100"/>
          </a:xfrm>
          <a:prstGeom prst="rect">
            <a:avLst/>
          </a:prstGeom>
        </p:spPr>
      </p:pic>
      <p:pic>
        <p:nvPicPr>
          <p:cNvPr id="18" name="Object 17"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9134475" y="5267325"/>
            <a:ext cx="4533900" cy="1943100"/>
          </a:xfrm>
          <a:prstGeom prst="rect">
            <a:avLst/>
          </a:prstGeom>
        </p:spPr>
      </p:pic>
      <p:pic>
        <p:nvPicPr>
          <p:cNvPr id="19" name="Object 18"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9134475" y="7191375"/>
            <a:ext cx="4533900" cy="1943100"/>
          </a:xfrm>
          <a:prstGeom prst="rect">
            <a:avLst/>
          </a:prstGeom>
        </p:spPr>
      </p:pic>
      <p:pic>
        <p:nvPicPr>
          <p:cNvPr id="20" name="Object 19"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13754100" y="1419225"/>
            <a:ext cx="4533900" cy="1943100"/>
          </a:xfrm>
          <a:prstGeom prst="rect">
            <a:avLst/>
          </a:prstGeom>
        </p:spPr>
      </p:pic>
      <p:pic>
        <p:nvPicPr>
          <p:cNvPr id="21" name="Object 20"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13754100" y="3343275"/>
            <a:ext cx="4533900" cy="1943100"/>
          </a:xfrm>
          <a:prstGeom prst="rect">
            <a:avLst/>
          </a:prstGeom>
        </p:spPr>
      </p:pic>
      <p:pic>
        <p:nvPicPr>
          <p:cNvPr id="22" name="Object 21"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13754100" y="5267325"/>
            <a:ext cx="4533900" cy="1943100"/>
          </a:xfrm>
          <a:prstGeom prst="rect">
            <a:avLst/>
          </a:prstGeom>
        </p:spPr>
      </p:pic>
      <p:pic>
        <p:nvPicPr>
          <p:cNvPr id="23" name="Object 22" descr="preencoded.png"/>
          <p:cNvPicPr>
            <a:picLocks noChangeAspect="1"/>
          </p:cNvPicPr>
          <p:nvPr/>
        </p:nvPicPr>
        <p:blipFill>
          <a:blip r:embed="rId7">
            <a:extLst>
              <a:ext uri="{96DAC541-7B7A-43D3-8B79-37D633B846F1}">
                <asvg:svgBlip xmlns:asvg="http://schemas.microsoft.com/office/drawing/2016/SVG/main" r:embed="rId10"/>
              </a:ext>
            </a:extLst>
          </a:blip>
          <a:srcRect/>
          <a:stretch/>
        </p:blipFill>
        <p:spPr>
          <a:xfrm>
            <a:off x="13754100" y="7191375"/>
            <a:ext cx="4533900" cy="1943100"/>
          </a:xfrm>
          <a:prstGeom prst="rect">
            <a:avLst/>
          </a:prstGeom>
        </p:spPr>
      </p:pic>
      <p:pic>
        <p:nvPicPr>
          <p:cNvPr id="24" name="Object 23"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0" y="9086850"/>
            <a:ext cx="4533900" cy="1200150"/>
          </a:xfrm>
          <a:prstGeom prst="rect">
            <a:avLst/>
          </a:prstGeom>
        </p:spPr>
      </p:pic>
      <p:pic>
        <p:nvPicPr>
          <p:cNvPr id="25" name="Object 24" descr="preencoded.png"/>
          <p:cNvPicPr>
            <a:picLocks noChangeAspect="1"/>
          </p:cNvPicPr>
          <p:nvPr/>
        </p:nvPicPr>
        <p:blipFill>
          <a:blip r:embed="rId11">
            <a:extLst>
              <a:ext uri="{96DAC541-7B7A-43D3-8B79-37D633B846F1}">
                <asvg:svgBlip xmlns:asvg="http://schemas.microsoft.com/office/drawing/2016/SVG/main" r:embed="rId13"/>
              </a:ext>
            </a:extLst>
          </a:blip>
          <a:srcRect/>
          <a:stretch/>
        </p:blipFill>
        <p:spPr>
          <a:xfrm>
            <a:off x="4505325" y="9086850"/>
            <a:ext cx="4533900" cy="1200150"/>
          </a:xfrm>
          <a:prstGeom prst="rect">
            <a:avLst/>
          </a:prstGeom>
        </p:spPr>
      </p:pic>
      <p:pic>
        <p:nvPicPr>
          <p:cNvPr id="26" name="Object 25" descr="preencoded.png"/>
          <p:cNvPicPr>
            <a:picLocks noChangeAspect="1"/>
          </p:cNvPicPr>
          <p:nvPr/>
        </p:nvPicPr>
        <p:blipFill>
          <a:blip r:embed="rId11">
            <a:extLst>
              <a:ext uri="{96DAC541-7B7A-43D3-8B79-37D633B846F1}">
                <asvg:svgBlip xmlns:asvg="http://schemas.microsoft.com/office/drawing/2016/SVG/main" r:embed="rId13"/>
              </a:ext>
            </a:extLst>
          </a:blip>
          <a:srcRect/>
          <a:stretch/>
        </p:blipFill>
        <p:spPr>
          <a:xfrm>
            <a:off x="9134475" y="9086850"/>
            <a:ext cx="4533900" cy="1200150"/>
          </a:xfrm>
          <a:prstGeom prst="rect">
            <a:avLst/>
          </a:prstGeom>
        </p:spPr>
      </p:pic>
      <p:pic>
        <p:nvPicPr>
          <p:cNvPr id="27" name="Object 26" descr="preencoded.png"/>
          <p:cNvPicPr>
            <a:picLocks noChangeAspect="1"/>
          </p:cNvPicPr>
          <p:nvPr/>
        </p:nvPicPr>
        <p:blipFill>
          <a:blip r:embed="rId11">
            <a:extLst>
              <a:ext uri="{96DAC541-7B7A-43D3-8B79-37D633B846F1}">
                <asvg:svgBlip xmlns:asvg="http://schemas.microsoft.com/office/drawing/2016/SVG/main" r:embed="rId13"/>
              </a:ext>
            </a:extLst>
          </a:blip>
          <a:srcRect/>
          <a:stretch/>
        </p:blipFill>
        <p:spPr>
          <a:xfrm>
            <a:off x="13754100" y="9086850"/>
            <a:ext cx="4533900" cy="12001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85875" y="1133475"/>
            <a:ext cx="2476500" cy="666750"/>
          </a:xfrm>
          <a:prstGeom prst="rect">
            <a:avLst/>
          </a:prstGeom>
        </p:spPr>
      </p:pic>
      <p:sp>
        <p:nvSpPr>
          <p:cNvPr id="4" name="Object3"/>
          <p:cNvSpPr/>
          <p:nvPr/>
        </p:nvSpPr>
        <p:spPr>
          <a:xfrm>
            <a:off x="1285875" y="6038850"/>
            <a:ext cx="10010775" cy="1000125"/>
          </a:xfrm>
          <a:prstGeom prst="rect">
            <a:avLst/>
          </a:prstGeom>
          <a:noFill/>
          <a:ln/>
        </p:spPr>
        <p:txBody>
          <a:bodyPr wrap="square" lIns="0" tIns="0" rIns="0" bIns="0" rtlCol="0" anchor="t"/>
          <a:lstStyle/>
          <a:p>
            <a:pPr algn="l">
              <a:lnSpc>
                <a:spcPts val="1950"/>
              </a:lnSpc>
            </a:pPr>
            <a:r>
              <a:rPr lang="en-US" sz="1650" b="1" i="0" dirty="0">
                <a:solidFill>
                  <a:srgbClr val="0E353D"/>
                </a:solidFill>
                <a:latin typeface="GT Walsheim Pro Bold" pitchFamily="34" charset="0"/>
                <a:ea typeface="GT Walsheim Pro Bold" pitchFamily="34" charset="-122"/>
                <a:cs typeface="GT Walsheim Pro Bold" pitchFamily="34" charset="-120"/>
              </a:rPr>
              <a:t>DASHLANE.COM
SPEAKERMAIL@DASHLANE.COM</a:t>
            </a:r>
            <a:endParaRPr lang="en-US" sz="1650" dirty="0"/>
          </a:p>
        </p:txBody>
      </p:sp>
      <p:sp>
        <p:nvSpPr>
          <p:cNvPr id="5" name="Object4"/>
          <p:cNvSpPr/>
          <p:nvPr/>
        </p:nvSpPr>
        <p:spPr>
          <a:xfrm>
            <a:off x="1285875" y="3848100"/>
            <a:ext cx="16383000" cy="2867025"/>
          </a:xfrm>
          <a:prstGeom prst="rect">
            <a:avLst/>
          </a:prstGeom>
          <a:noFill/>
          <a:ln/>
        </p:spPr>
        <p:txBody>
          <a:bodyPr wrap="square" lIns="0" tIns="0" rIns="0" bIns="0" rtlCol="0" anchor="t"/>
          <a:lstStyle/>
          <a:p>
            <a:pPr algn="l">
              <a:lnSpc>
                <a:spcPts val="10725"/>
              </a:lnSpc>
            </a:pPr>
            <a:r>
              <a:rPr lang="en-US" sz="9150" b="1" i="0" dirty="0">
                <a:solidFill>
                  <a:srgbClr val="FFF4EF"/>
                </a:solidFill>
                <a:latin typeface="GT Walsheim Pro Bold" pitchFamily="34" charset="0"/>
                <a:ea typeface="GT Walsheim Pro Bold" pitchFamily="34" charset="-122"/>
                <a:cs typeface="GT Walsheim Pro Bold" pitchFamily="34" charset="-120"/>
              </a:rPr>
              <a:t>Thank you!</a:t>
            </a:r>
            <a:endParaRPr lang="en-US" sz="9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3068300" cy="618172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IDENTITY </a:t>
            </a:r>
            <a:br/>
            <a:r>
              <a:rPr lang="en-US" sz="11700" b="1" i="0" dirty="0">
                <a:solidFill>
                  <a:srgbClr val="FD6F63"/>
                </a:solidFill>
                <a:latin typeface="GT Walsheim Pro Bold" pitchFamily="34" charset="0"/>
                <a:ea typeface="GT Walsheim Pro Bold" pitchFamily="34" charset="-122"/>
                <a:cs typeface="GT Walsheim Pro Bold" pitchFamily="34" charset="-120"/>
              </a:rPr>
              <a:t>AND ACCESS MANAGEMENT</a:t>
            </a:r>
            <a:endParaRPr lang="en-US" sz="11700" dirty="0"/>
          </a:p>
        </p:txBody>
      </p:sp>
      <p:sp>
        <p:nvSpPr>
          <p:cNvPr id="6" name="Object5"/>
          <p:cNvSpPr/>
          <p:nvPr/>
        </p:nvSpPr>
        <p:spPr>
          <a:xfrm>
            <a:off x="4581525" y="7277100"/>
            <a:ext cx="10439400" cy="1685925"/>
          </a:xfrm>
          <a:prstGeom prst="rect">
            <a:avLst/>
          </a:prstGeom>
          <a:noFill/>
          <a:ln/>
        </p:spPr>
        <p:txBody>
          <a:bodyPr wrap="square" lIns="0" tIns="0" rIns="0" bIns="0" rtlCol="0" anchor="t"/>
          <a:lstStyle/>
          <a:p>
            <a:pPr algn="l">
              <a:lnSpc>
                <a:spcPts val="12870"/>
              </a:lnSpc>
            </a:pPr>
            <a:r>
              <a:rPr lang="en-US" sz="11700" b="1" i="0" dirty="0">
                <a:solidFill>
                  <a:srgbClr val="FFF4EF"/>
                </a:solidFill>
                <a:latin typeface="GT Walsheim Pro Bold" pitchFamily="34" charset="0"/>
                <a:ea typeface="GT Walsheim Pro Bold" pitchFamily="34" charset="-122"/>
                <a:cs typeface="GT Walsheim Pro Bold" pitchFamily="34" charset="-120"/>
              </a:rPr>
              <a:t>101</a:t>
            </a:r>
            <a:endParaRPr lang="en-US" sz="11700" dirty="0"/>
          </a:p>
        </p:txBody>
      </p:sp>
      <p:sp>
        <p:nvSpPr>
          <p:cNvPr id="7" name="Object6"/>
          <p:cNvSpPr/>
          <p:nvPr/>
        </p:nvSpPr>
        <p:spPr>
          <a:xfrm rot="-5400000">
            <a:off x="923925" y="6696075"/>
            <a:ext cx="2724150"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477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306175" y="914400"/>
            <a:ext cx="4857750" cy="8724900"/>
          </a:xfrm>
          <a:prstGeom prst="rect">
            <a:avLst/>
          </a:prstGeom>
        </p:spPr>
      </p:pic>
      <p:sp>
        <p:nvSpPr>
          <p:cNvPr id="7" name="Object6"/>
          <p:cNvSpPr/>
          <p:nvPr/>
        </p:nvSpPr>
        <p:spPr>
          <a:xfrm>
            <a:off x="1724025" y="2905125"/>
            <a:ext cx="10706100" cy="4953000"/>
          </a:xfrm>
          <a:prstGeom prst="rect">
            <a:avLst/>
          </a:prstGeom>
          <a:noFill/>
          <a:ln/>
        </p:spPr>
        <p:txBody>
          <a:bodyPr wrap="square" lIns="0" tIns="0" rIns="0" bIns="0" rtlCol="0" anchor="t"/>
          <a:lstStyle/>
          <a:p>
            <a:pPr algn="l">
              <a:lnSpc>
                <a:spcPts val="8850"/>
              </a:lnSpc>
            </a:pPr>
            <a:r>
              <a:rPr lang="en-US" sz="7500" b="1" i="0" dirty="0">
                <a:solidFill>
                  <a:srgbClr val="FFF4EF"/>
                </a:solidFill>
                <a:latin typeface="GT Walsheim Pro Bold" pitchFamily="34" charset="0"/>
                <a:ea typeface="GT Walsheim Pro Bold" pitchFamily="34" charset="-122"/>
                <a:cs typeface="GT Walsheim Pro Bold" pitchFamily="34" charset="-120"/>
              </a:rPr>
              <a:t>IAM HELPS YOU SEE EVERY PART OF 
</a:t>
            </a:r>
            <a:r>
              <a:rPr lang="en-US" sz="7500" b="1" i="0" dirty="0">
                <a:solidFill>
                  <a:srgbClr val="0E6476"/>
                </a:solidFill>
                <a:latin typeface="GT Walsheim Pro Bold" pitchFamily="34" charset="0"/>
                <a:ea typeface="GT Walsheim Pro Bold" pitchFamily="34" charset="-122"/>
                <a:cs typeface="GT Walsheim Pro Bold" pitchFamily="34" charset="-120"/>
              </a:rPr>
              <a:t>A CYBERSECURITY VULNERABILITY.</a:t>
            </a:r>
            <a:endParaRPr lang="en-US" sz="7500" dirty="0"/>
          </a:p>
        </p:txBody>
      </p:sp>
      <p:sp>
        <p:nvSpPr>
          <p:cNvPr id="8" name="Object7"/>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9" name="Object8"/>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15500" y="0"/>
            <a:ext cx="85725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3070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973455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0"/>
            <a:ext cx="64770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13"/>
          <a:srcRect/>
          <a:stretch/>
        </p:blipFill>
        <p:spPr>
          <a:xfrm>
            <a:off x="8039100" y="1552575"/>
            <a:ext cx="10248900" cy="7620000"/>
          </a:xfrm>
          <a:prstGeom prst="rect">
            <a:avLst/>
          </a:prstGeom>
        </p:spPr>
      </p:pic>
      <p:sp>
        <p:nvSpPr>
          <p:cNvPr id="9" name="Object8"/>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0" name="Object9"/>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
        <p:nvSpPr>
          <p:cNvPr id="11" name="Object10"/>
          <p:cNvSpPr/>
          <p:nvPr/>
        </p:nvSpPr>
        <p:spPr>
          <a:xfrm>
            <a:off x="1533525" y="3438525"/>
            <a:ext cx="5295900" cy="876300"/>
          </a:xfrm>
          <a:prstGeom prst="rect">
            <a:avLst/>
          </a:prstGeom>
          <a:noFill/>
          <a:ln/>
        </p:spPr>
        <p:txBody>
          <a:bodyPr wrap="square" lIns="0" tIns="0" rIns="0" bIns="0" rtlCol="0" anchor="t"/>
          <a:lstStyle/>
          <a:p>
            <a:pPr algn="l">
              <a:lnSpc>
                <a:spcPts val="6270"/>
              </a:lnSpc>
              <a:spcAft>
                <a:spcPts val="1500"/>
              </a:spcAft>
            </a:pPr>
            <a:r>
              <a:rPr lang="en-US" sz="5700" b="1" i="0" dirty="0">
                <a:solidFill>
                  <a:srgbClr val="FD6F63"/>
                </a:solidFill>
                <a:latin typeface="GT Walsheim Pro Bold" pitchFamily="34" charset="0"/>
                <a:ea typeface="GT Walsheim Pro Bold" pitchFamily="34" charset="-122"/>
                <a:cs typeface="GT Walsheim Pro Bold" pitchFamily="34" charset="-120"/>
              </a:rPr>
              <a:t>RIGHT</a:t>
            </a:r>
            <a:r>
              <a:rPr lang="en-US" sz="5700" b="1" i="0" dirty="0">
                <a:solidFill>
                  <a:srgbClr val="F59791"/>
                </a:solidFill>
                <a:latin typeface="GT Walsheim Pro Bold" pitchFamily="34" charset="0"/>
                <a:ea typeface="GT Walsheim Pro Bold" pitchFamily="34" charset="-122"/>
                <a:cs typeface="GT Walsheim Pro Bold" pitchFamily="34" charset="-120"/>
              </a:rPr>
              <a:t> </a:t>
            </a:r>
            <a:r>
              <a:rPr lang="en-US" sz="5700" b="1" i="0" dirty="0">
                <a:solidFill>
                  <a:srgbClr val="0E6476"/>
                </a:solidFill>
                <a:latin typeface="GT Walsheim Pro Bold" pitchFamily="34" charset="0"/>
                <a:ea typeface="GT Walsheim Pro Bold" pitchFamily="34" charset="-122"/>
                <a:cs typeface="GT Walsheim Pro Bold" pitchFamily="34" charset="-120"/>
              </a:rPr>
              <a:t>PEOPLE</a:t>
            </a:r>
            <a:r>
              <a:rPr lang="en-US" sz="5700" b="1" i="0" dirty="0">
                <a:solidFill>
                  <a:srgbClr val="FD6F63"/>
                </a:solidFill>
                <a:latin typeface="GT Walsheim Pro Bold" pitchFamily="34" charset="0"/>
                <a:ea typeface="GT Walsheim Pro Bold" pitchFamily="34" charset="-122"/>
                <a:cs typeface="GT Walsheim Pro Bold" pitchFamily="34" charset="-120"/>
              </a:rPr>
              <a:t>.</a:t>
            </a:r>
            <a:endParaRPr lang="en-US" sz="5700" dirty="0"/>
          </a:p>
        </p:txBody>
      </p:sp>
      <p:sp>
        <p:nvSpPr>
          <p:cNvPr id="12" name="Object11"/>
          <p:cNvSpPr/>
          <p:nvPr/>
        </p:nvSpPr>
        <p:spPr>
          <a:xfrm>
            <a:off x="1533525" y="4514850"/>
            <a:ext cx="5895974" cy="695325"/>
          </a:xfrm>
          <a:prstGeom prst="rect">
            <a:avLst/>
          </a:prstGeom>
          <a:noFill/>
          <a:ln/>
        </p:spPr>
        <p:txBody>
          <a:bodyPr wrap="square" lIns="0" tIns="0" rIns="0" bIns="0" rtlCol="0" anchor="t"/>
          <a:lstStyle/>
          <a:p>
            <a:pPr algn="l">
              <a:lnSpc>
                <a:spcPts val="6270"/>
              </a:lnSpc>
              <a:spcAft>
                <a:spcPts val="1500"/>
              </a:spcAft>
            </a:pPr>
            <a:r>
              <a:rPr lang="en-US" sz="5700" b="1" i="0" dirty="0">
                <a:solidFill>
                  <a:srgbClr val="FD6F63"/>
                </a:solidFill>
                <a:latin typeface="GT Walsheim Pro Bold" pitchFamily="34" charset="0"/>
                <a:ea typeface="GT Walsheim Pro Bold" pitchFamily="34" charset="-122"/>
                <a:cs typeface="GT Walsheim Pro Bold" pitchFamily="34" charset="-120"/>
              </a:rPr>
              <a:t>RIGHT</a:t>
            </a:r>
            <a:r>
              <a:rPr lang="en-US" sz="5700" b="1" i="0" dirty="0">
                <a:solidFill>
                  <a:srgbClr val="F59791"/>
                </a:solidFill>
                <a:latin typeface="GT Walsheim Pro Bold" pitchFamily="34" charset="0"/>
                <a:ea typeface="GT Walsheim Pro Bold" pitchFamily="34" charset="-122"/>
                <a:cs typeface="GT Walsheim Pro Bold" pitchFamily="34" charset="-120"/>
              </a:rPr>
              <a:t> </a:t>
            </a:r>
            <a:r>
              <a:rPr lang="en-US" sz="5700" b="1" i="0" dirty="0">
                <a:solidFill>
                  <a:srgbClr val="0E6476"/>
                </a:solidFill>
                <a:latin typeface="GT Walsheim Pro Bold" pitchFamily="34" charset="0"/>
                <a:ea typeface="GT Walsheim Pro Bold" pitchFamily="34" charset="-122"/>
                <a:cs typeface="GT Walsheim Pro Bold" pitchFamily="34" charset="-120"/>
              </a:rPr>
              <a:t>ACCESS</a:t>
            </a:r>
            <a:r>
              <a:rPr lang="en-US" sz="5700" b="1" i="0" dirty="0">
                <a:solidFill>
                  <a:srgbClr val="FD6F63"/>
                </a:solidFill>
                <a:latin typeface="GT Walsheim Pro Bold" pitchFamily="34" charset="0"/>
                <a:ea typeface="GT Walsheim Pro Bold" pitchFamily="34" charset="-122"/>
                <a:cs typeface="GT Walsheim Pro Bold" pitchFamily="34" charset="-120"/>
              </a:rPr>
              <a:t>.</a:t>
            </a:r>
            <a:endParaRPr lang="en-US" sz="5700" dirty="0"/>
          </a:p>
        </p:txBody>
      </p:sp>
      <p:sp>
        <p:nvSpPr>
          <p:cNvPr id="13" name="Object12"/>
          <p:cNvSpPr/>
          <p:nvPr/>
        </p:nvSpPr>
        <p:spPr>
          <a:xfrm>
            <a:off x="1533525" y="5586413"/>
            <a:ext cx="5895975" cy="800100"/>
          </a:xfrm>
          <a:prstGeom prst="rect">
            <a:avLst/>
          </a:prstGeom>
          <a:noFill/>
          <a:ln/>
        </p:spPr>
        <p:txBody>
          <a:bodyPr wrap="square" lIns="0" tIns="0" rIns="0" bIns="0" rtlCol="0" anchor="t"/>
          <a:lstStyle/>
          <a:p>
            <a:pPr algn="l">
              <a:lnSpc>
                <a:spcPts val="6270"/>
              </a:lnSpc>
              <a:spcAft>
                <a:spcPts val="1500"/>
              </a:spcAft>
            </a:pPr>
            <a:r>
              <a:rPr lang="en-US" sz="5700" b="1" i="0" dirty="0">
                <a:solidFill>
                  <a:srgbClr val="FD6F63"/>
                </a:solidFill>
                <a:latin typeface="GT Walsheim Pro Bold" pitchFamily="34" charset="0"/>
                <a:ea typeface="GT Walsheim Pro Bold" pitchFamily="34" charset="-122"/>
                <a:cs typeface="GT Walsheim Pro Bold" pitchFamily="34" charset="-120"/>
              </a:rPr>
              <a:t>RIGHT</a:t>
            </a:r>
            <a:r>
              <a:rPr lang="en-US" sz="5700" b="1" i="0" dirty="0">
                <a:solidFill>
                  <a:srgbClr val="F59791"/>
                </a:solidFill>
                <a:latin typeface="GT Walsheim Pro Bold" pitchFamily="34" charset="0"/>
                <a:ea typeface="GT Walsheim Pro Bold" pitchFamily="34" charset="-122"/>
                <a:cs typeface="GT Walsheim Pro Bold" pitchFamily="34" charset="-120"/>
              </a:rPr>
              <a:t> </a:t>
            </a:r>
            <a:r>
              <a:rPr lang="en-US" sz="5700" b="1" i="0" dirty="0">
                <a:solidFill>
                  <a:srgbClr val="0E6476"/>
                </a:solidFill>
                <a:latin typeface="GT Walsheim Pro Bold" pitchFamily="34" charset="0"/>
                <a:ea typeface="GT Walsheim Pro Bold" pitchFamily="34" charset="-122"/>
                <a:cs typeface="GT Walsheim Pro Bold" pitchFamily="34" charset="-120"/>
              </a:rPr>
              <a:t>REASONS</a:t>
            </a:r>
            <a:r>
              <a:rPr lang="en-US" sz="5700" b="1" i="0" dirty="0">
                <a:solidFill>
                  <a:srgbClr val="FD6F63"/>
                </a:solidFill>
                <a:latin typeface="GT Walsheim Pro Bold" pitchFamily="34" charset="0"/>
                <a:ea typeface="GT Walsheim Pro Bold" pitchFamily="34" charset="-122"/>
                <a:cs typeface="GT Walsheim Pro Bold" pitchFamily="34" charset="-120"/>
              </a:rPr>
              <a:t>.</a:t>
            </a:r>
            <a:endParaRPr lang="en-US" sz="5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76950" y="0"/>
            <a:ext cx="115062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096750" y="0"/>
            <a:ext cx="6191250" cy="97917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3744575" y="6410325"/>
            <a:ext cx="1219200" cy="25146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3896975" y="8496300"/>
            <a:ext cx="819150" cy="43815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0" y="0"/>
            <a:ext cx="628650" cy="10306050"/>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43050" y="4629150"/>
            <a:ext cx="8477250" cy="3848100"/>
          </a:xfrm>
          <a:prstGeom prst="rect">
            <a:avLst/>
          </a:prstGeom>
        </p:spPr>
      </p:pic>
      <p:pic>
        <p:nvPicPr>
          <p:cNvPr id="10" name="Object 9"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09550" y="8810625"/>
            <a:ext cx="209550" cy="1219200"/>
          </a:xfrm>
          <a:prstGeom prst="rect">
            <a:avLst/>
          </a:prstGeom>
        </p:spPr>
      </p:pic>
      <p:pic>
        <p:nvPicPr>
          <p:cNvPr id="11" name="Object 10"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2020550" y="8839200"/>
            <a:ext cx="2247900" cy="1447800"/>
          </a:xfrm>
          <a:prstGeom prst="rect">
            <a:avLst/>
          </a:prstGeom>
        </p:spPr>
      </p:pic>
      <p:sp>
        <p:nvSpPr>
          <p:cNvPr id="12" name="Object11"/>
          <p:cNvSpPr/>
          <p:nvPr/>
        </p:nvSpPr>
        <p:spPr>
          <a:xfrm>
            <a:off x="1552575" y="1752600"/>
            <a:ext cx="6934200" cy="2019300"/>
          </a:xfrm>
          <a:prstGeom prst="rect">
            <a:avLst/>
          </a:prstGeom>
          <a:noFill/>
          <a:ln/>
        </p:spPr>
        <p:txBody>
          <a:bodyPr wrap="square" lIns="0" tIns="0" rIns="0" bIns="0" rtlCol="0" anchor="t"/>
          <a:lstStyle/>
          <a:p>
            <a:pPr algn="l">
              <a:lnSpc>
                <a:spcPts val="7920"/>
              </a:lnSpc>
            </a:pPr>
            <a:r>
              <a:rPr lang="en-US" sz="7200" b="1" i="0" dirty="0">
                <a:solidFill>
                  <a:srgbClr val="FFF4EF"/>
                </a:solidFill>
                <a:latin typeface="GT Walsheim Pro Bold" pitchFamily="34" charset="0"/>
                <a:ea typeface="GT Walsheim Pro Bold" pitchFamily="34" charset="-122"/>
                <a:cs typeface="GT Walsheim Pro Bold" pitchFamily="34" charset="-120"/>
              </a:rPr>
              <a:t>WHY DOES IAM 
</a:t>
            </a:r>
            <a:r>
              <a:rPr lang="en-US" sz="7200" b="1" i="0" dirty="0">
                <a:solidFill>
                  <a:srgbClr val="0E6476"/>
                </a:solidFill>
                <a:latin typeface="GT Walsheim Pro Bold" pitchFamily="34" charset="0"/>
                <a:ea typeface="GT Walsheim Pro Bold" pitchFamily="34" charset="-122"/>
                <a:cs typeface="GT Walsheim Pro Bold" pitchFamily="34" charset="-120"/>
              </a:rPr>
              <a:t>MATTER NOW?</a:t>
            </a:r>
            <a:endParaRPr lang="en-US" sz="7200" dirty="0"/>
          </a:p>
        </p:txBody>
      </p:sp>
      <p:sp>
        <p:nvSpPr>
          <p:cNvPr id="13" name="Object12"/>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4" name="Object13"/>
          <p:cNvSpPr/>
          <p:nvPr/>
        </p:nvSpPr>
        <p:spPr>
          <a:xfrm>
            <a:off x="2076450" y="4629150"/>
            <a:ext cx="5105400" cy="390525"/>
          </a:xfrm>
          <a:prstGeom prst="rect">
            <a:avLst/>
          </a:prstGeom>
          <a:noFill/>
          <a:ln/>
        </p:spPr>
        <p:txBody>
          <a:bodyPr wrap="square" lIns="0" tIns="0" rIns="0" bIns="0" rtlCol="0" anchor="ctr"/>
          <a:lstStyle/>
          <a:p>
            <a:pPr algn="l">
              <a:lnSpc>
                <a:spcPts val="3150"/>
              </a:lnSpc>
            </a:pPr>
            <a:r>
              <a:rPr lang="en-US" sz="2700" b="0" i="0" dirty="0">
                <a:solidFill>
                  <a:srgbClr val="FFF4EF"/>
                </a:solidFill>
                <a:latin typeface="GT Walsheim Pro Regular" pitchFamily="34" charset="0"/>
                <a:ea typeface="GT Walsheim Pro Regular" pitchFamily="34" charset="-122"/>
                <a:cs typeface="GT Walsheim Pro Regular" pitchFamily="34" charset="-120"/>
              </a:rPr>
              <a:t>Remote work is the new standard</a:t>
            </a:r>
            <a:endParaRPr lang="en-US" sz="2700" dirty="0"/>
          </a:p>
        </p:txBody>
      </p:sp>
      <p:sp>
        <p:nvSpPr>
          <p:cNvPr id="15" name="Object14"/>
          <p:cNvSpPr/>
          <p:nvPr/>
        </p:nvSpPr>
        <p:spPr>
          <a:xfrm>
            <a:off x="2076450" y="5495925"/>
            <a:ext cx="7058025" cy="857250"/>
          </a:xfrm>
          <a:prstGeom prst="rect">
            <a:avLst/>
          </a:prstGeom>
          <a:noFill/>
          <a:ln/>
        </p:spPr>
        <p:txBody>
          <a:bodyPr wrap="square" lIns="0" tIns="0" rIns="0" bIns="0" rtlCol="0" anchor="t"/>
          <a:lstStyle/>
          <a:p>
            <a:pPr algn="l">
              <a:lnSpc>
                <a:spcPts val="3150"/>
              </a:lnSpc>
            </a:pPr>
            <a:r>
              <a:rPr lang="en-US" sz="2700" b="0" i="0" dirty="0">
                <a:solidFill>
                  <a:srgbClr val="FFF4EF"/>
                </a:solidFill>
                <a:latin typeface="GT Walsheim Pro Regular" pitchFamily="34" charset="0"/>
                <a:ea typeface="GT Walsheim Pro Regular" pitchFamily="34" charset="-122"/>
                <a:cs typeface="GT Walsheim Pro Regular" pitchFamily="34" charset="-120"/>
              </a:rPr>
              <a:t>The use of personal equipment for work tasks is on the rise across businesses</a:t>
            </a:r>
            <a:endParaRPr lang="en-US" sz="2700" dirty="0"/>
          </a:p>
        </p:txBody>
      </p:sp>
      <p:sp>
        <p:nvSpPr>
          <p:cNvPr id="16" name="Object15"/>
          <p:cNvSpPr/>
          <p:nvPr/>
        </p:nvSpPr>
        <p:spPr>
          <a:xfrm>
            <a:off x="2076450" y="6829425"/>
            <a:ext cx="7029450" cy="781050"/>
          </a:xfrm>
          <a:prstGeom prst="rect">
            <a:avLst/>
          </a:prstGeom>
          <a:noFill/>
          <a:ln/>
        </p:spPr>
        <p:txBody>
          <a:bodyPr wrap="square" lIns="0" tIns="0" rIns="0" bIns="0" rtlCol="0" anchor="t"/>
          <a:lstStyle/>
          <a:p>
            <a:pPr algn="l">
              <a:lnSpc>
                <a:spcPts val="3150"/>
              </a:lnSpc>
            </a:pPr>
            <a:r>
              <a:rPr lang="en-US" sz="2700" b="0" i="0" dirty="0">
                <a:solidFill>
                  <a:srgbClr val="FFF4EF"/>
                </a:solidFill>
                <a:latin typeface="GT Walsheim Pro Regular" pitchFamily="34" charset="0"/>
                <a:ea typeface="GT Walsheim Pro Regular" pitchFamily="34" charset="-122"/>
                <a:cs typeface="GT Walsheim Pro Regular" pitchFamily="34" charset="-120"/>
              </a:rPr>
              <a:t>Shared networks and cloud computing are the standard</a:t>
            </a:r>
            <a:endParaRPr lang="en-US" sz="2700" dirty="0"/>
          </a:p>
        </p:txBody>
      </p:sp>
      <p:sp>
        <p:nvSpPr>
          <p:cNvPr id="17" name="Object16"/>
          <p:cNvSpPr/>
          <p:nvPr/>
        </p:nvSpPr>
        <p:spPr>
          <a:xfrm>
            <a:off x="2076450" y="8077200"/>
            <a:ext cx="7962900" cy="390525"/>
          </a:xfrm>
          <a:prstGeom prst="rect">
            <a:avLst/>
          </a:prstGeom>
          <a:noFill/>
          <a:ln/>
        </p:spPr>
        <p:txBody>
          <a:bodyPr wrap="square" lIns="0" tIns="0" rIns="0" bIns="0" rtlCol="0" anchor="ctr"/>
          <a:lstStyle/>
          <a:p>
            <a:pPr algn="l">
              <a:lnSpc>
                <a:spcPts val="3150"/>
              </a:lnSpc>
            </a:pPr>
            <a:r>
              <a:rPr lang="en-US" sz="2700" b="0" i="0" dirty="0">
                <a:solidFill>
                  <a:srgbClr val="FFF4EF"/>
                </a:solidFill>
                <a:latin typeface="GT Walsheim Pro Regular" pitchFamily="34" charset="0"/>
                <a:ea typeface="GT Walsheim Pro Regular" pitchFamily="34" charset="-122"/>
                <a:cs typeface="GT Walsheim Pro Regular" pitchFamily="34" charset="-120"/>
              </a:rPr>
              <a:t>The regulatory environment is constantly changing</a:t>
            </a:r>
            <a:endParaRPr lang="en-US" sz="2700" dirty="0"/>
          </a:p>
        </p:txBody>
      </p:sp>
      <p:sp>
        <p:nvSpPr>
          <p:cNvPr id="18" name="Object17"/>
          <p:cNvSpPr/>
          <p:nvPr/>
        </p:nvSpPr>
        <p:spPr>
          <a:xfrm>
            <a:off x="12877800" y="5572125"/>
            <a:ext cx="10010775" cy="1000125"/>
          </a:xfrm>
          <a:prstGeom prst="rect">
            <a:avLst/>
          </a:prstGeom>
          <a:noFill/>
          <a:ln/>
        </p:spPr>
        <p:txBody>
          <a:bodyPr wrap="square" lIns="0" tIns="0" rIns="0" bIns="0" rtlCol="0" anchor="t"/>
          <a:lstStyle/>
          <a:p>
            <a:pPr algn="l">
              <a:lnSpc>
                <a:spcPts val="1200"/>
              </a:lnSpc>
            </a:pPr>
            <a:r>
              <a:rPr lang="en-US" sz="1050" b="1" i="0" dirty="0">
                <a:solidFill>
                  <a:srgbClr val="FFFFFF"/>
                </a:solidFill>
                <a:latin typeface="GT Walsheim Pro Bold" pitchFamily="34" charset="0"/>
                <a:ea typeface="GT Walsheim Pro Bold" pitchFamily="34" charset="-122"/>
                <a:cs typeface="GT Walsheim Pro Bold" pitchFamily="34" charset="-120"/>
              </a:rPr>
              <a:t>SOURCE: </a:t>
            </a:r>
            <a:r>
              <a:rPr lang="en-US" sz="1050" b="0" i="0" dirty="0">
                <a:solidFill>
                  <a:srgbClr val="FFFFFF"/>
                </a:solidFill>
                <a:latin typeface="GT Walsheim Pro Regular" pitchFamily="34" charset="0"/>
                <a:ea typeface="GT Walsheim Pro Regular" pitchFamily="34" charset="-122"/>
                <a:cs typeface="GT Walsheim Pro Regular" pitchFamily="34" charset="-120"/>
              </a:rPr>
              <a:t>2020 DATA BREACH INVESTIGATIONS REPORT, VERIZON, 2020</a:t>
            </a:r>
            <a:endParaRPr lang="en-US" sz="1050" dirty="0"/>
          </a:p>
        </p:txBody>
      </p:sp>
      <p:sp>
        <p:nvSpPr>
          <p:cNvPr id="19" name="Object18"/>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
        <p:nvSpPr>
          <p:cNvPr id="20" name="Object19"/>
          <p:cNvSpPr/>
          <p:nvPr/>
        </p:nvSpPr>
        <p:spPr>
          <a:xfrm>
            <a:off x="12753975" y="1752600"/>
            <a:ext cx="5810250" cy="2914650"/>
          </a:xfrm>
          <a:prstGeom prst="rect">
            <a:avLst/>
          </a:prstGeom>
          <a:noFill/>
          <a:ln/>
        </p:spPr>
        <p:txBody>
          <a:bodyPr wrap="square" lIns="0" tIns="0" rIns="0" bIns="0" rtlCol="0" anchor="t"/>
          <a:lstStyle/>
          <a:p>
            <a:pPr algn="l">
              <a:lnSpc>
                <a:spcPts val="16050"/>
              </a:lnSpc>
            </a:pPr>
            <a:r>
              <a:rPr lang="en-US" sz="13725" b="0" i="0" dirty="0">
                <a:solidFill>
                  <a:srgbClr val="FFF9F6"/>
                </a:solidFill>
                <a:latin typeface="GT Walsheim Pro Regular" pitchFamily="34" charset="0"/>
                <a:ea typeface="GT Walsheim Pro Regular" pitchFamily="34" charset="-122"/>
                <a:cs typeface="GT Walsheim Pro Regular" pitchFamily="34" charset="-120"/>
              </a:rPr>
              <a:t>80%</a:t>
            </a:r>
            <a:endParaRPr lang="en-US" sz="13725" dirty="0"/>
          </a:p>
        </p:txBody>
      </p:sp>
      <p:sp>
        <p:nvSpPr>
          <p:cNvPr id="21" name="Object20"/>
          <p:cNvSpPr/>
          <p:nvPr/>
        </p:nvSpPr>
        <p:spPr>
          <a:xfrm>
            <a:off x="12877800" y="3695700"/>
            <a:ext cx="4791075" cy="2752725"/>
          </a:xfrm>
          <a:prstGeom prst="rect">
            <a:avLst/>
          </a:prstGeom>
          <a:noFill/>
          <a:ln/>
        </p:spPr>
        <p:txBody>
          <a:bodyPr wrap="square" lIns="0" tIns="0" rIns="0" bIns="0" rtlCol="0" anchor="t"/>
          <a:lstStyle/>
          <a:p>
            <a:pPr algn="l">
              <a:lnSpc>
                <a:spcPts val="2475"/>
              </a:lnSpc>
            </a:pPr>
            <a:r>
              <a:rPr lang="en-US" sz="2250" b="0" i="0" dirty="0">
                <a:solidFill>
                  <a:srgbClr val="FFF4EF"/>
                </a:solidFill>
                <a:latin typeface="GT Walsheim Pro Regular" pitchFamily="34" charset="0"/>
                <a:ea typeface="GT Walsheim Pro Regular" pitchFamily="34" charset="-122"/>
                <a:cs typeface="GT Walsheim Pro Regular" pitchFamily="34" charset="-120"/>
              </a:rPr>
              <a:t>of organizations are pursuing digital innovation faster than they can improve their security practices to defend against cyberattacks</a:t>
            </a:r>
            <a:endParaRPr lang="en-US" sz="2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3070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477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sp>
        <p:nvSpPr>
          <p:cNvPr id="7" name="Object6"/>
          <p:cNvSpPr/>
          <p:nvPr/>
        </p:nvSpPr>
        <p:spPr>
          <a:xfrm>
            <a:off x="1600200" y="1952625"/>
            <a:ext cx="7991475" cy="1276350"/>
          </a:xfrm>
          <a:prstGeom prst="rect">
            <a:avLst/>
          </a:prstGeom>
          <a:noFill/>
          <a:ln/>
        </p:spPr>
        <p:txBody>
          <a:bodyPr wrap="square" lIns="0" tIns="0" rIns="0" bIns="0" rtlCol="0" anchor="t"/>
          <a:lstStyle/>
          <a:p>
            <a:pPr algn="l">
              <a:lnSpc>
                <a:spcPts val="5033"/>
              </a:lnSpc>
            </a:pPr>
            <a:r>
              <a:rPr lang="en-US" sz="4575" b="1" i="0" dirty="0">
                <a:solidFill>
                  <a:srgbClr val="0E6476"/>
                </a:solidFill>
                <a:latin typeface="GT Walsheim Pro Bold" pitchFamily="34" charset="0"/>
                <a:ea typeface="GT Walsheim Pro Bold" pitchFamily="34" charset="-122"/>
                <a:cs typeface="GT Walsheim Pro Bold" pitchFamily="34" charset="-120"/>
              </a:rPr>
              <a:t>THREATS ARE ON THE RISE — </a:t>
            </a:r>
            <a:br/>
            <a:r>
              <a:rPr lang="en-US" sz="4575" b="1" i="0" dirty="0">
                <a:solidFill>
                  <a:srgbClr val="0E6476"/>
                </a:solidFill>
                <a:latin typeface="GT Walsheim Pro Bold" pitchFamily="34" charset="0"/>
                <a:ea typeface="GT Walsheim Pro Bold" pitchFamily="34" charset="-122"/>
                <a:cs typeface="GT Walsheim Pro Bold" pitchFamily="34" charset="-120"/>
              </a:rPr>
              <a:t>AND THE STAKES ARE HIGH.</a:t>
            </a:r>
            <a:endParaRPr lang="en-US" sz="4575" dirty="0"/>
          </a:p>
        </p:txBody>
      </p:sp>
      <p:sp>
        <p:nvSpPr>
          <p:cNvPr id="8" name="Object7"/>
          <p:cNvSpPr/>
          <p:nvPr/>
        </p:nvSpPr>
        <p:spPr>
          <a:xfrm>
            <a:off x="9410700" y="4762500"/>
            <a:ext cx="8058150" cy="3600450"/>
          </a:xfrm>
          <a:prstGeom prst="rect">
            <a:avLst/>
          </a:prstGeom>
          <a:noFill/>
          <a:ln/>
        </p:spPr>
        <p:txBody>
          <a:bodyPr wrap="square" lIns="0" tIns="0" rIns="0" bIns="0" rtlCol="0" anchor="t"/>
          <a:lstStyle/>
          <a:p>
            <a:pPr algn="l">
              <a:lnSpc>
                <a:spcPts val="4050"/>
              </a:lnSpc>
            </a:pPr>
            <a:r>
              <a:rPr lang="en-US" sz="2700" b="0" i="0" dirty="0">
                <a:solidFill>
                  <a:srgbClr val="FFF4EF"/>
                </a:solidFill>
                <a:latin typeface="Raleway Medium" pitchFamily="34" charset="0"/>
                <a:ea typeface="Raleway Medium" pitchFamily="34" charset="-122"/>
                <a:cs typeface="Raleway Medium" pitchFamily="34" charset="-120"/>
              </a:rPr>
              <a:t>“The financial impact can be cataclysmic,
particularly for smaller businesses. The average cost of business disruption caused by a breach was even steeper at $1.9 million, a 57% surge since 2017. It’s not surprising, then, that an estimated 50% of small and medium companies go out of business within six months of an attack.”</a:t>
            </a:r>
            <a:endParaRPr lang="en-US" sz="2700" dirty="0"/>
          </a:p>
        </p:txBody>
      </p:sp>
      <p:sp>
        <p:nvSpPr>
          <p:cNvPr id="9" name="Object8"/>
          <p:cNvSpPr/>
          <p:nvPr/>
        </p:nvSpPr>
        <p:spPr>
          <a:xfrm>
            <a:off x="9410700" y="9191625"/>
            <a:ext cx="10010775" cy="1000125"/>
          </a:xfrm>
          <a:prstGeom prst="rect">
            <a:avLst/>
          </a:prstGeom>
          <a:noFill/>
          <a:ln/>
        </p:spPr>
        <p:txBody>
          <a:bodyPr wrap="square" lIns="0" tIns="0" rIns="0" bIns="0" rtlCol="0" anchor="t"/>
          <a:lstStyle/>
          <a:p>
            <a:pPr algn="l">
              <a:lnSpc>
                <a:spcPts val="1425"/>
              </a:lnSpc>
            </a:pPr>
            <a:r>
              <a:rPr lang="en-US" sz="1200" b="1" i="0" dirty="0">
                <a:solidFill>
                  <a:srgbClr val="FFF4EF"/>
                </a:solidFill>
                <a:latin typeface="GT Walsheim Pro Bold" pitchFamily="34" charset="0"/>
                <a:ea typeface="GT Walsheim Pro Bold" pitchFamily="34" charset="-122"/>
                <a:cs typeface="GT Walsheim Pro Bold" pitchFamily="34" charset="-120"/>
              </a:rPr>
              <a:t>SOURCE: </a:t>
            </a:r>
            <a:r>
              <a:rPr lang="en-US" sz="1200" b="0" i="0" dirty="0">
                <a:solidFill>
                  <a:srgbClr val="FFF4EF"/>
                </a:solidFill>
                <a:latin typeface="GT Walsheim Pro Regular" pitchFamily="34" charset="0"/>
                <a:ea typeface="GT Walsheim Pro Regular" pitchFamily="34" charset="-122"/>
                <a:cs typeface="GT Walsheim Pro Regular" pitchFamily="34" charset="-120"/>
              </a:rPr>
              <a:t>US SECURITIES AND EXCHANGE COMMISSION, THE NEED FOR GREATER FOCUS </a:t>
            </a:r>
            <a:br/>
            <a:r>
              <a:rPr lang="en-US" sz="1200" b="0" i="0" dirty="0">
                <a:solidFill>
                  <a:srgbClr val="FFF4EF"/>
                </a:solidFill>
                <a:latin typeface="GT Walsheim Pro Regular" pitchFamily="34" charset="0"/>
                <a:ea typeface="GT Walsheim Pro Regular" pitchFamily="34" charset="-122"/>
                <a:cs typeface="GT Walsheim Pro Regular" pitchFamily="34" charset="-120"/>
              </a:rPr>
              <a:t>ON THE CYBERSECURITY CHALLENGES FACING SMALL AND MIDSIZE BUSINESSES, OCTOBER 19, 2015</a:t>
            </a:r>
            <a:endParaRPr lang="en-US" sz="1200" dirty="0"/>
          </a:p>
        </p:txBody>
      </p:sp>
      <p:sp>
        <p:nvSpPr>
          <p:cNvPr id="10" name="Object9"/>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1" name="Object10"/>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14475" y="2828925"/>
            <a:ext cx="6096000" cy="232410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86850" y="2828925"/>
            <a:ext cx="7734300" cy="18478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24000" y="5172075"/>
            <a:ext cx="6896100" cy="2305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086850" y="5248275"/>
            <a:ext cx="8115300" cy="171450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24000" y="7572375"/>
            <a:ext cx="7181850" cy="1524000"/>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0" y="0"/>
            <a:ext cx="609600" cy="10306050"/>
          </a:xfrm>
          <a:prstGeom prst="rect">
            <a:avLst/>
          </a:prstGeom>
        </p:spPr>
      </p:pic>
      <p:pic>
        <p:nvPicPr>
          <p:cNvPr id="10" name="Object 9"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09550" y="8810625"/>
            <a:ext cx="209550" cy="1219200"/>
          </a:xfrm>
          <a:prstGeom prst="rect">
            <a:avLst/>
          </a:prstGeom>
        </p:spPr>
      </p:pic>
      <p:sp>
        <p:nvSpPr>
          <p:cNvPr id="11" name="Object10"/>
          <p:cNvSpPr/>
          <p:nvPr/>
        </p:nvSpPr>
        <p:spPr>
          <a:xfrm>
            <a:off x="1524000" y="1095375"/>
            <a:ext cx="12258675" cy="100965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IAM CAN HELP IN A BIG WAY</a:t>
            </a:r>
            <a:endParaRPr lang="en-US" sz="7200" dirty="0"/>
          </a:p>
        </p:txBody>
      </p:sp>
      <p:sp>
        <p:nvSpPr>
          <p:cNvPr id="12" name="Object11"/>
          <p:cNvSpPr/>
          <p:nvPr/>
        </p:nvSpPr>
        <p:spPr>
          <a:xfrm>
            <a:off x="2085975" y="2828925"/>
            <a:ext cx="5543550" cy="2314575"/>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Lower risk of data breaches </a:t>
            </a:r>
            <a:b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With SSO and MFA, your employees </a:t>
            </a:r>
            <a:b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no longer have to remember and type multiple passwords.</a:t>
            </a:r>
            <a:endParaRPr lang="en-US" sz="2400" dirty="0"/>
          </a:p>
        </p:txBody>
      </p:sp>
      <p:sp>
        <p:nvSpPr>
          <p:cNvPr id="13" name="Object12"/>
          <p:cNvSpPr/>
          <p:nvPr/>
        </p:nvSpPr>
        <p:spPr>
          <a:xfrm>
            <a:off x="9648825" y="2828925"/>
            <a:ext cx="7191375" cy="184785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Improved user experience and productivity </a:t>
            </a:r>
            <a:b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Employees can securely access the applications and data they need from anywhere. This can improve the user experience and bump up productivity.</a:t>
            </a:r>
            <a:endParaRPr lang="en-US" sz="2400" dirty="0"/>
          </a:p>
        </p:txBody>
      </p:sp>
      <p:sp>
        <p:nvSpPr>
          <p:cNvPr id="14" name="Object13"/>
          <p:cNvSpPr/>
          <p:nvPr/>
        </p:nvSpPr>
        <p:spPr>
          <a:xfrm>
            <a:off x="2085975" y="5172075"/>
            <a:ext cx="6353175" cy="2295525"/>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Enhanced regulatory compliance </a:t>
            </a:r>
            <a:b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IAM automates data access and privacy requirements by controlling who can access, use, and share data.</a:t>
            </a:r>
            <a:endParaRPr lang="en-US" sz="2400" dirty="0"/>
          </a:p>
        </p:txBody>
      </p:sp>
      <p:sp>
        <p:nvSpPr>
          <p:cNvPr id="15" name="Object14"/>
          <p:cNvSpPr/>
          <p:nvPr/>
        </p:nvSpPr>
        <p:spPr>
          <a:xfrm>
            <a:off x="9648825" y="5257800"/>
            <a:ext cx="7572375" cy="169545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Reduced IT costs
</a:t>
            </a: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IAM automates and standardizes many aspects of identity, authentication, and authorization management. It can, for instance, decrease help desk tickets for password resets and streamline onboarding and offboarding of users.</a:t>
            </a:r>
            <a:endParaRPr lang="en-US" sz="2400" dirty="0"/>
          </a:p>
        </p:txBody>
      </p:sp>
      <p:sp>
        <p:nvSpPr>
          <p:cNvPr id="16" name="Object15"/>
          <p:cNvSpPr/>
          <p:nvPr/>
        </p:nvSpPr>
        <p:spPr>
          <a:xfrm>
            <a:off x="2085975" y="7581900"/>
            <a:ext cx="6638925" cy="150495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Centralized management
</a:t>
            </a: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IAM centralizes and automates IT management, giving IT teams the flexibility to work in the office or from remote sites.</a:t>
            </a:r>
            <a:endParaRPr lang="en-US" sz="2400" dirty="0"/>
          </a:p>
        </p:txBody>
      </p:sp>
      <p:sp>
        <p:nvSpPr>
          <p:cNvPr id="17" name="Object16"/>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8" name="Object17"/>
          <p:cNvSpPr/>
          <p:nvPr/>
        </p:nvSpPr>
        <p:spPr>
          <a:xfrm rot="-5400000">
            <a:off x="-552450" y="5024438"/>
            <a:ext cx="17430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81250"/>
            <a:ext cx="13068300" cy="452437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SECURING YOUR </a:t>
            </a:r>
            <a:r>
              <a:rPr lang="en-US" sz="11700" b="1" i="0" dirty="0">
                <a:solidFill>
                  <a:srgbClr val="FFFFFF"/>
                </a:solidFill>
                <a:latin typeface="GT Walsheim Pro Bold" pitchFamily="34" charset="0"/>
                <a:ea typeface="GT Walsheim Pro Bold" pitchFamily="34" charset="-122"/>
                <a:cs typeface="GT Walsheim Pro Bold" pitchFamily="34" charset="-120"/>
              </a:rPr>
              <a:t>DIGITAL ASSETS</a:t>
            </a:r>
            <a:endParaRPr lang="en-US" sz="11700" dirty="0"/>
          </a:p>
        </p:txBody>
      </p:sp>
      <p:sp>
        <p:nvSpPr>
          <p:cNvPr id="6" name="Object5"/>
          <p:cNvSpPr/>
          <p:nvPr/>
        </p:nvSpPr>
        <p:spPr>
          <a:xfrm rot="-5400000">
            <a:off x="957263" y="6729413"/>
            <a:ext cx="2657475"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2086</Words>
  <Application>Microsoft Macintosh PowerPoint</Application>
  <PresentationFormat>Custom</PresentationFormat>
  <Paragraphs>153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GT Walsheim Pro Bold</vt:lpstr>
      <vt:lpstr>GT Walsheim Pro Regular</vt:lpstr>
      <vt:lpstr>Raleway Medium</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Wickramasinha</cp:lastModifiedBy>
  <cp:revision>4</cp:revision>
  <dcterms:created xsi:type="dcterms:W3CDTF">2021-06-14T15:05:22Z</dcterms:created>
  <dcterms:modified xsi:type="dcterms:W3CDTF">2022-03-08T09:42:55Z</dcterms:modified>
</cp:coreProperties>
</file>